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1" r:id="rId2"/>
    <p:sldId id="2562" r:id="rId3"/>
    <p:sldId id="2563" r:id="rId4"/>
    <p:sldId id="2564" r:id="rId5"/>
    <p:sldId id="2565" r:id="rId6"/>
    <p:sldId id="2585" r:id="rId7"/>
    <p:sldId id="2566" r:id="rId8"/>
    <p:sldId id="2567" r:id="rId9"/>
    <p:sldId id="2568" r:id="rId10"/>
    <p:sldId id="2569" r:id="rId11"/>
    <p:sldId id="2570" r:id="rId12"/>
    <p:sldId id="2571" r:id="rId13"/>
    <p:sldId id="2572" r:id="rId14"/>
    <p:sldId id="2573" r:id="rId15"/>
    <p:sldId id="2574" r:id="rId16"/>
    <p:sldId id="2575" r:id="rId17"/>
    <p:sldId id="2576" r:id="rId18"/>
    <p:sldId id="2577" r:id="rId19"/>
    <p:sldId id="2578" r:id="rId20"/>
    <p:sldId id="2579" r:id="rId21"/>
    <p:sldId id="2580" r:id="rId22"/>
    <p:sldId id="2581" r:id="rId23"/>
    <p:sldId id="2582" r:id="rId24"/>
    <p:sldId id="2583" r:id="rId25"/>
    <p:sldId id="2584" r:id="rId26"/>
    <p:sldId id="25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Evolution of Smartphones: From Early Beginnings to Modern Innovations" id="{27974207-FE94-4255-84DC-C05C9BFB16CB}">
          <p14:sldIdLst>
            <p14:sldId id="2561"/>
            <p14:sldId id="2562"/>
          </p14:sldIdLst>
        </p14:section>
        <p14:section name="The Early Days of Mobile Communication" id="{DA486061-8E65-4BE7-803E-E03E21315ABB}">
          <p14:sldIdLst>
            <p14:sldId id="2563"/>
            <p14:sldId id="2564"/>
            <p14:sldId id="2565"/>
            <p14:sldId id="2585"/>
            <p14:sldId id="2566"/>
          </p14:sldIdLst>
        </p14:section>
        <p14:section name="Transition to Smart Devices" id="{35679402-E019-4042-AFFE-16E3B26F9B73}">
          <p14:sldIdLst>
            <p14:sldId id="2567"/>
            <p14:sldId id="2568"/>
            <p14:sldId id="2569"/>
            <p14:sldId id="2570"/>
          </p14:sldIdLst>
        </p14:section>
        <p14:section name="Evolution of Phone Displays" id="{6F8AFF5F-74AC-4FF4-B510-B31DC0517EEB}">
          <p14:sldIdLst>
            <p14:sldId id="2571"/>
            <p14:sldId id="2572"/>
            <p14:sldId id="2573"/>
            <p14:sldId id="2574"/>
            <p14:sldId id="2575"/>
          </p14:sldIdLst>
        </p14:section>
        <p14:section name="Impact on Society and Daily Life" id="{73058805-A621-4579-9FB1-AE10C4F5577D}">
          <p14:sldIdLst>
            <p14:sldId id="2576"/>
            <p14:sldId id="2577"/>
            <p14:sldId id="2578"/>
            <p14:sldId id="2579"/>
          </p14:sldIdLst>
        </p14:section>
        <p14:section name="Future Trends and Innovations" id="{008D6745-4CAA-40D3-8D5D-F411FA5151E3}">
          <p14:sldIdLst>
            <p14:sldId id="2580"/>
            <p14:sldId id="2581"/>
            <p14:sldId id="2582"/>
            <p14:sldId id="2583"/>
          </p14:sldIdLst>
        </p14:section>
        <p14:section name="Conclusion" id="{FF6EBAF7-77C5-45F5-B370-6AE5B000604C}">
          <p14:sldIdLst>
            <p14:sldId id="2584"/>
            <p14:sldId id="2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p:scale>
          <a:sx n="75" d="100"/>
          <a:sy n="75" d="100"/>
        </p:scale>
        <p:origin x="1262" y="7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_rels/data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F38414-80D7-4DBD-8D67-B191F91B1087}"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BF17191A-EE52-45D3-AA4D-3CD53396804F}">
      <dgm:prSet/>
      <dgm:spPr/>
      <dgm:t>
        <a:bodyPr/>
        <a:lstStyle/>
        <a:p>
          <a:pPr>
            <a:lnSpc>
              <a:spcPct val="100000"/>
            </a:lnSpc>
            <a:defRPr b="1"/>
          </a:pPr>
          <a:r>
            <a:rPr lang="en-US"/>
            <a:t>Emergence of PDAs</a:t>
          </a:r>
        </a:p>
      </dgm:t>
    </dgm:pt>
    <dgm:pt modelId="{FE8AAAC7-CA06-4F6D-B887-CD3D7380584C}" type="parTrans" cxnId="{173AD6C4-49FE-4650-8EF0-F44205B7D5D4}">
      <dgm:prSet/>
      <dgm:spPr/>
      <dgm:t>
        <a:bodyPr/>
        <a:lstStyle/>
        <a:p>
          <a:endParaRPr lang="en-US"/>
        </a:p>
      </dgm:t>
    </dgm:pt>
    <dgm:pt modelId="{A84D7511-D605-492E-BCD0-5CFCD521CF80}" type="sibTrans" cxnId="{173AD6C4-49FE-4650-8EF0-F44205B7D5D4}">
      <dgm:prSet/>
      <dgm:spPr/>
      <dgm:t>
        <a:bodyPr/>
        <a:lstStyle/>
        <a:p>
          <a:pPr>
            <a:lnSpc>
              <a:spcPct val="100000"/>
            </a:lnSpc>
            <a:defRPr b="1"/>
          </a:pPr>
          <a:endParaRPr lang="en-US"/>
        </a:p>
      </dgm:t>
    </dgm:pt>
    <dgm:pt modelId="{A9B4B8CC-08CB-41E7-A8ED-045DF925C6F5}">
      <dgm:prSet/>
      <dgm:spPr/>
      <dgm:t>
        <a:bodyPr/>
        <a:lstStyle/>
        <a:p>
          <a:pPr>
            <a:lnSpc>
              <a:spcPct val="100000"/>
            </a:lnSpc>
          </a:pPr>
          <a:r>
            <a:rPr lang="en-US"/>
            <a:t>Personal Digital Assistants were among the first smart devices, providing essential features for personal organization.</a:t>
          </a:r>
        </a:p>
      </dgm:t>
    </dgm:pt>
    <dgm:pt modelId="{340C1B3C-EA2A-4C9E-A5A4-460102394FCA}" type="parTrans" cxnId="{FAB32D47-89A7-4E9B-A3CE-711D764E5ED8}">
      <dgm:prSet/>
      <dgm:spPr/>
      <dgm:t>
        <a:bodyPr/>
        <a:lstStyle/>
        <a:p>
          <a:endParaRPr lang="en-US"/>
        </a:p>
      </dgm:t>
    </dgm:pt>
    <dgm:pt modelId="{E7C09DEC-0A1B-47D6-84F5-D6FC5016AC77}" type="sibTrans" cxnId="{FAB32D47-89A7-4E9B-A3CE-711D764E5ED8}">
      <dgm:prSet/>
      <dgm:spPr/>
      <dgm:t>
        <a:bodyPr/>
        <a:lstStyle/>
        <a:p>
          <a:endParaRPr lang="en-US"/>
        </a:p>
      </dgm:t>
    </dgm:pt>
    <dgm:pt modelId="{69E5CE53-E244-4D35-BAE4-3E53B0D7C9EC}">
      <dgm:prSet/>
      <dgm:spPr/>
      <dgm:t>
        <a:bodyPr/>
        <a:lstStyle/>
        <a:p>
          <a:pPr>
            <a:lnSpc>
              <a:spcPct val="100000"/>
            </a:lnSpc>
            <a:defRPr b="1"/>
          </a:pPr>
          <a:r>
            <a:rPr lang="en-US"/>
            <a:t>Key Features of PDAs</a:t>
          </a:r>
        </a:p>
      </dgm:t>
    </dgm:pt>
    <dgm:pt modelId="{6285CA51-77D9-4C4F-BD40-2615B6090117}" type="parTrans" cxnId="{E3E87504-88B4-4DF4-969C-756A93C9C485}">
      <dgm:prSet/>
      <dgm:spPr/>
      <dgm:t>
        <a:bodyPr/>
        <a:lstStyle/>
        <a:p>
          <a:endParaRPr lang="en-US"/>
        </a:p>
      </dgm:t>
    </dgm:pt>
    <dgm:pt modelId="{B5FC1E37-69E7-4A17-B32A-477D95B97D2A}" type="sibTrans" cxnId="{E3E87504-88B4-4DF4-969C-756A93C9C485}">
      <dgm:prSet/>
      <dgm:spPr/>
      <dgm:t>
        <a:bodyPr/>
        <a:lstStyle/>
        <a:p>
          <a:pPr>
            <a:lnSpc>
              <a:spcPct val="100000"/>
            </a:lnSpc>
            <a:defRPr b="1"/>
          </a:pPr>
          <a:endParaRPr lang="en-US"/>
        </a:p>
      </dgm:t>
    </dgm:pt>
    <dgm:pt modelId="{3BFC900F-832D-4EB7-988A-A46F04C8D2DC}">
      <dgm:prSet/>
      <dgm:spPr/>
      <dgm:t>
        <a:bodyPr/>
        <a:lstStyle/>
        <a:p>
          <a:pPr>
            <a:lnSpc>
              <a:spcPct val="100000"/>
            </a:lnSpc>
          </a:pPr>
          <a:r>
            <a:rPr lang="en-US"/>
            <a:t>PDAs offered functionalities like calendars, task management, and contact storage, enhancing personal productivity.</a:t>
          </a:r>
        </a:p>
      </dgm:t>
    </dgm:pt>
    <dgm:pt modelId="{8B161C98-44D4-42A7-B563-46B2ACFDD93E}" type="parTrans" cxnId="{F3F2D609-9B0F-49DB-AB09-A36CCA9808AE}">
      <dgm:prSet/>
      <dgm:spPr/>
      <dgm:t>
        <a:bodyPr/>
        <a:lstStyle/>
        <a:p>
          <a:endParaRPr lang="en-US"/>
        </a:p>
      </dgm:t>
    </dgm:pt>
    <dgm:pt modelId="{34CCDEBC-B18E-4271-AF57-FF584554F050}" type="sibTrans" cxnId="{F3F2D609-9B0F-49DB-AB09-A36CCA9808AE}">
      <dgm:prSet/>
      <dgm:spPr/>
      <dgm:t>
        <a:bodyPr/>
        <a:lstStyle/>
        <a:p>
          <a:endParaRPr lang="en-US"/>
        </a:p>
      </dgm:t>
    </dgm:pt>
    <dgm:pt modelId="{AE757B55-37BC-4814-8BC6-57EA42394EB9}">
      <dgm:prSet/>
      <dgm:spPr/>
      <dgm:t>
        <a:bodyPr/>
        <a:lstStyle/>
        <a:p>
          <a:pPr>
            <a:lnSpc>
              <a:spcPct val="100000"/>
            </a:lnSpc>
            <a:defRPr b="1"/>
          </a:pPr>
          <a:r>
            <a:rPr lang="en-US"/>
            <a:t>Foundation for Smartphones</a:t>
          </a:r>
        </a:p>
      </dgm:t>
    </dgm:pt>
    <dgm:pt modelId="{99494562-7CB8-45C1-920F-AE4B96E6EE28}" type="parTrans" cxnId="{F001F684-D02F-48FC-8389-4CCF12832442}">
      <dgm:prSet/>
      <dgm:spPr/>
      <dgm:t>
        <a:bodyPr/>
        <a:lstStyle/>
        <a:p>
          <a:endParaRPr lang="en-US"/>
        </a:p>
      </dgm:t>
    </dgm:pt>
    <dgm:pt modelId="{CC264EC7-672E-43D9-9633-103E9E98CD71}" type="sibTrans" cxnId="{F001F684-D02F-48FC-8389-4CCF12832442}">
      <dgm:prSet/>
      <dgm:spPr/>
      <dgm:t>
        <a:bodyPr/>
        <a:lstStyle/>
        <a:p>
          <a:endParaRPr lang="en-US"/>
        </a:p>
      </dgm:t>
    </dgm:pt>
    <dgm:pt modelId="{73DF162B-ADF8-4981-9BC4-24DC68AD47A1}">
      <dgm:prSet/>
      <dgm:spPr/>
      <dgm:t>
        <a:bodyPr/>
        <a:lstStyle/>
        <a:p>
          <a:pPr>
            <a:lnSpc>
              <a:spcPct val="100000"/>
            </a:lnSpc>
          </a:pPr>
          <a:r>
            <a:rPr lang="en-US"/>
            <a:t>The capabilities of PDAs paved the way for modern smartphones, influencing their features and functionalities.</a:t>
          </a:r>
        </a:p>
      </dgm:t>
    </dgm:pt>
    <dgm:pt modelId="{39FC6AAC-51BC-45A2-ADB9-B5CFAB5A3115}" type="parTrans" cxnId="{1674C81D-9CC8-4A4F-8A8E-09E94A00ECE4}">
      <dgm:prSet/>
      <dgm:spPr/>
      <dgm:t>
        <a:bodyPr/>
        <a:lstStyle/>
        <a:p>
          <a:endParaRPr lang="en-US"/>
        </a:p>
      </dgm:t>
    </dgm:pt>
    <dgm:pt modelId="{9EEFC974-E015-41EB-BA7B-EA0C0C866B7F}" type="sibTrans" cxnId="{1674C81D-9CC8-4A4F-8A8E-09E94A00ECE4}">
      <dgm:prSet/>
      <dgm:spPr/>
      <dgm:t>
        <a:bodyPr/>
        <a:lstStyle/>
        <a:p>
          <a:endParaRPr lang="en-US"/>
        </a:p>
      </dgm:t>
    </dgm:pt>
    <dgm:pt modelId="{FA849C85-7C45-4475-9803-C867A18DD87C}" type="pres">
      <dgm:prSet presAssocID="{18F38414-80D7-4DBD-8D67-B191F91B1087}" presName="Root" presStyleCnt="0">
        <dgm:presLayoutVars>
          <dgm:dir/>
          <dgm:resizeHandles val="exact"/>
        </dgm:presLayoutVars>
      </dgm:prSet>
      <dgm:spPr/>
    </dgm:pt>
    <dgm:pt modelId="{C5525F0F-7C88-4907-ACC3-C936C6D0CFBF}" type="pres">
      <dgm:prSet presAssocID="{BF17191A-EE52-45D3-AA4D-3CD53396804F}" presName="Composite" presStyleCnt="0"/>
      <dgm:spPr/>
    </dgm:pt>
    <dgm:pt modelId="{496238FE-D80F-4490-8CB8-0FAA80A020C7}" type="pres">
      <dgm:prSet presAssocID="{BF17191A-EE52-45D3-AA4D-3CD53396804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23251" r="-10" b="-9"/>
          <a:stretch/>
        </a:blipFill>
      </dgm:spPr>
      <dgm:extLst>
        <a:ext uri="{E40237B7-FDA0-4F09-8148-C483321AD2D9}">
          <dgm14:cNvPr xmlns:dgm14="http://schemas.microsoft.com/office/drawing/2010/diagram" id="0" name="" descr="Address &amp; Phone Book Page paper textured background"/>
        </a:ext>
      </dgm:extLst>
    </dgm:pt>
    <dgm:pt modelId="{32574D0E-B8C9-49D5-8CDC-2161E34122F5}" type="pres">
      <dgm:prSet presAssocID="{BF17191A-EE52-45D3-AA4D-3CD53396804F}" presName="Subtitle" presStyleLbl="revTx" presStyleIdx="0" presStyleCnt="6">
        <dgm:presLayoutVars>
          <dgm:chMax val="0"/>
          <dgm:bulletEnabled/>
        </dgm:presLayoutVars>
      </dgm:prSet>
      <dgm:spPr/>
    </dgm:pt>
    <dgm:pt modelId="{DD52CD6D-2D46-447E-9B42-731D7B7B61F5}" type="pres">
      <dgm:prSet presAssocID="{BF17191A-EE52-45D3-AA4D-3CD53396804F}" presName="Description" presStyleLbl="revTx" presStyleIdx="1" presStyleCnt="6">
        <dgm:presLayoutVars>
          <dgm:bulletEnabled/>
        </dgm:presLayoutVars>
      </dgm:prSet>
      <dgm:spPr/>
    </dgm:pt>
    <dgm:pt modelId="{132FF476-4C97-475D-895E-5DF1C949B910}" type="pres">
      <dgm:prSet presAssocID="{A84D7511-D605-492E-BCD0-5CFCD521CF80}" presName="sibTrans" presStyleLbl="sibTrans2D1" presStyleIdx="0" presStyleCnt="0"/>
      <dgm:spPr/>
    </dgm:pt>
    <dgm:pt modelId="{623452DE-61B7-4DAD-840D-77D78A4767C0}" type="pres">
      <dgm:prSet presAssocID="{69E5CE53-E244-4D35-BAE4-3E53B0D7C9EC}" presName="Composite" presStyleCnt="0"/>
      <dgm:spPr/>
    </dgm:pt>
    <dgm:pt modelId="{C5C0D48C-7B9C-407C-922C-EB09C66DDF2C}" type="pres">
      <dgm:prSet presAssocID="{69E5CE53-E244-4D35-BAE4-3E53B0D7C9EC}"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 r="-1"/>
          <a:stretch/>
        </a:blipFill>
      </dgm:spPr>
      <dgm:extLst>
        <a:ext uri="{E40237B7-FDA0-4F09-8148-C483321AD2D9}">
          <dgm14:cNvPr xmlns:dgm14="http://schemas.microsoft.com/office/drawing/2010/diagram" id="0" name="" descr="One vintage golf scorecard from the 1960s.   iPhone"/>
        </a:ext>
      </dgm:extLst>
    </dgm:pt>
    <dgm:pt modelId="{D40FE9CA-7E3E-4D4D-8A1D-E6EB8E8E519E}" type="pres">
      <dgm:prSet presAssocID="{69E5CE53-E244-4D35-BAE4-3E53B0D7C9EC}" presName="Subtitle" presStyleLbl="revTx" presStyleIdx="2" presStyleCnt="6">
        <dgm:presLayoutVars>
          <dgm:chMax val="0"/>
          <dgm:bulletEnabled/>
        </dgm:presLayoutVars>
      </dgm:prSet>
      <dgm:spPr/>
    </dgm:pt>
    <dgm:pt modelId="{BFC6DC39-FEB9-472E-AC77-F890E411413F}" type="pres">
      <dgm:prSet presAssocID="{69E5CE53-E244-4D35-BAE4-3E53B0D7C9EC}" presName="Description" presStyleLbl="revTx" presStyleIdx="3" presStyleCnt="6">
        <dgm:presLayoutVars>
          <dgm:bulletEnabled/>
        </dgm:presLayoutVars>
      </dgm:prSet>
      <dgm:spPr/>
    </dgm:pt>
    <dgm:pt modelId="{90271584-3B84-4A4F-9394-413EF81E027C}" type="pres">
      <dgm:prSet presAssocID="{B5FC1E37-69E7-4A17-B32A-477D95B97D2A}" presName="sibTrans" presStyleLbl="sibTrans2D1" presStyleIdx="0" presStyleCnt="0"/>
      <dgm:spPr/>
    </dgm:pt>
    <dgm:pt modelId="{90BCF4E4-234D-499E-A778-14A7F53EE656}" type="pres">
      <dgm:prSet presAssocID="{AE757B55-37BC-4814-8BC6-57EA42394EB9}" presName="Composite" presStyleCnt="0"/>
      <dgm:spPr/>
    </dgm:pt>
    <dgm:pt modelId="{E8D296BB-FA7F-4B45-B38A-3F5207CCEB88}" type="pres">
      <dgm:prSet presAssocID="{AE757B55-37BC-4814-8BC6-57EA42394EB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8359" r="4889" b="-2"/>
          <a:stretch/>
        </a:blipFill>
      </dgm:spPr>
      <dgm:extLst>
        <a:ext uri="{E40237B7-FDA0-4F09-8148-C483321AD2D9}">
          <dgm14:cNvPr xmlns:dgm14="http://schemas.microsoft.com/office/drawing/2010/diagram" id="0" name="" descr="Two smart phone in black and white isolated on table outside."/>
        </a:ext>
      </dgm:extLst>
    </dgm:pt>
    <dgm:pt modelId="{FD8AB865-8E0C-40F9-AC01-8BA68ADDD30B}" type="pres">
      <dgm:prSet presAssocID="{AE757B55-37BC-4814-8BC6-57EA42394EB9}" presName="Subtitle" presStyleLbl="revTx" presStyleIdx="4" presStyleCnt="6">
        <dgm:presLayoutVars>
          <dgm:chMax val="0"/>
          <dgm:bulletEnabled/>
        </dgm:presLayoutVars>
      </dgm:prSet>
      <dgm:spPr/>
    </dgm:pt>
    <dgm:pt modelId="{20E9AE25-A69F-43AB-AB86-A0C457533B84}" type="pres">
      <dgm:prSet presAssocID="{AE757B55-37BC-4814-8BC6-57EA42394EB9}" presName="Description" presStyleLbl="revTx" presStyleIdx="5" presStyleCnt="6">
        <dgm:presLayoutVars>
          <dgm:bulletEnabled/>
        </dgm:presLayoutVars>
      </dgm:prSet>
      <dgm:spPr/>
    </dgm:pt>
  </dgm:ptLst>
  <dgm:cxnLst>
    <dgm:cxn modelId="{E3E87504-88B4-4DF4-969C-756A93C9C485}" srcId="{18F38414-80D7-4DBD-8D67-B191F91B1087}" destId="{69E5CE53-E244-4D35-BAE4-3E53B0D7C9EC}" srcOrd="1" destOrd="0" parTransId="{6285CA51-77D9-4C4F-BD40-2615B6090117}" sibTransId="{B5FC1E37-69E7-4A17-B32A-477D95B97D2A}"/>
    <dgm:cxn modelId="{F8BA2706-599E-4E42-9758-9EEF0166556E}" type="presOf" srcId="{3BFC900F-832D-4EB7-988A-A46F04C8D2DC}" destId="{BFC6DC39-FEB9-472E-AC77-F890E411413F}" srcOrd="0" destOrd="0" presId="urn:microsoft.com/office/officeart/2024/3/layout/verticalVisualTextBlock1"/>
    <dgm:cxn modelId="{F3F2D609-9B0F-49DB-AB09-A36CCA9808AE}" srcId="{69E5CE53-E244-4D35-BAE4-3E53B0D7C9EC}" destId="{3BFC900F-832D-4EB7-988A-A46F04C8D2DC}" srcOrd="0" destOrd="0" parTransId="{8B161C98-44D4-42A7-B563-46B2ACFDD93E}" sibTransId="{34CCDEBC-B18E-4271-AF57-FF584554F050}"/>
    <dgm:cxn modelId="{1674C81D-9CC8-4A4F-8A8E-09E94A00ECE4}" srcId="{AE757B55-37BC-4814-8BC6-57EA42394EB9}" destId="{73DF162B-ADF8-4981-9BC4-24DC68AD47A1}" srcOrd="0" destOrd="0" parTransId="{39FC6AAC-51BC-45A2-ADB9-B5CFAB5A3115}" sibTransId="{9EEFC974-E015-41EB-BA7B-EA0C0C866B7F}"/>
    <dgm:cxn modelId="{AF16891E-B83E-46FE-B4D1-2E4BEF9AAD9C}" type="presOf" srcId="{A84D7511-D605-492E-BCD0-5CFCD521CF80}" destId="{132FF476-4C97-475D-895E-5DF1C949B910}" srcOrd="0" destOrd="0" presId="urn:microsoft.com/office/officeart/2024/3/layout/verticalVisualTextBlock1"/>
    <dgm:cxn modelId="{3AB3B264-8621-469D-BF06-066BE3C0DB18}" type="presOf" srcId="{A9B4B8CC-08CB-41E7-A8ED-045DF925C6F5}" destId="{DD52CD6D-2D46-447E-9B42-731D7B7B61F5}" srcOrd="0" destOrd="0" presId="urn:microsoft.com/office/officeart/2024/3/layout/verticalVisualTextBlock1"/>
    <dgm:cxn modelId="{FAB32D47-89A7-4E9B-A3CE-711D764E5ED8}" srcId="{BF17191A-EE52-45D3-AA4D-3CD53396804F}" destId="{A9B4B8CC-08CB-41E7-A8ED-045DF925C6F5}" srcOrd="0" destOrd="0" parTransId="{340C1B3C-EA2A-4C9E-A5A4-460102394FCA}" sibTransId="{E7C09DEC-0A1B-47D6-84F5-D6FC5016AC77}"/>
    <dgm:cxn modelId="{4EBA1A73-AE4C-417D-9F74-6C8302D85F1E}" type="presOf" srcId="{BF17191A-EE52-45D3-AA4D-3CD53396804F}" destId="{32574D0E-B8C9-49D5-8CDC-2161E34122F5}" srcOrd="0" destOrd="0" presId="urn:microsoft.com/office/officeart/2024/3/layout/verticalVisualTextBlock1"/>
    <dgm:cxn modelId="{3F96B77B-587A-4382-8DBA-4496F9BD2AF8}" type="presOf" srcId="{18F38414-80D7-4DBD-8D67-B191F91B1087}" destId="{FA849C85-7C45-4475-9803-C867A18DD87C}" srcOrd="0" destOrd="0" presId="urn:microsoft.com/office/officeart/2024/3/layout/verticalVisualTextBlock1"/>
    <dgm:cxn modelId="{F001F684-D02F-48FC-8389-4CCF12832442}" srcId="{18F38414-80D7-4DBD-8D67-B191F91B1087}" destId="{AE757B55-37BC-4814-8BC6-57EA42394EB9}" srcOrd="2" destOrd="0" parTransId="{99494562-7CB8-45C1-920F-AE4B96E6EE28}" sibTransId="{CC264EC7-672E-43D9-9633-103E9E98CD71}"/>
    <dgm:cxn modelId="{132DD88E-BE44-4F94-AF1A-34F346EFCDC3}" type="presOf" srcId="{69E5CE53-E244-4D35-BAE4-3E53B0D7C9EC}" destId="{D40FE9CA-7E3E-4D4D-8A1D-E6EB8E8E519E}" srcOrd="0" destOrd="0" presId="urn:microsoft.com/office/officeart/2024/3/layout/verticalVisualTextBlock1"/>
    <dgm:cxn modelId="{6FA119A3-9269-4FA6-9287-7AB7CF1714F3}" type="presOf" srcId="{AE757B55-37BC-4814-8BC6-57EA42394EB9}" destId="{FD8AB865-8E0C-40F9-AC01-8BA68ADDD30B}" srcOrd="0" destOrd="0" presId="urn:microsoft.com/office/officeart/2024/3/layout/verticalVisualTextBlock1"/>
    <dgm:cxn modelId="{C123CBBF-5889-4933-B91D-2B3C9DE27E85}" type="presOf" srcId="{B5FC1E37-69E7-4A17-B32A-477D95B97D2A}" destId="{90271584-3B84-4A4F-9394-413EF81E027C}" srcOrd="0" destOrd="0" presId="urn:microsoft.com/office/officeart/2024/3/layout/verticalVisualTextBlock1"/>
    <dgm:cxn modelId="{173AD6C4-49FE-4650-8EF0-F44205B7D5D4}" srcId="{18F38414-80D7-4DBD-8D67-B191F91B1087}" destId="{BF17191A-EE52-45D3-AA4D-3CD53396804F}" srcOrd="0" destOrd="0" parTransId="{FE8AAAC7-CA06-4F6D-B887-CD3D7380584C}" sibTransId="{A84D7511-D605-492E-BCD0-5CFCD521CF80}"/>
    <dgm:cxn modelId="{6B74D9D8-1C8F-48EC-B247-5EF14BADBBDB}" type="presOf" srcId="{73DF162B-ADF8-4981-9BC4-24DC68AD47A1}" destId="{20E9AE25-A69F-43AB-AB86-A0C457533B84}" srcOrd="0" destOrd="0" presId="urn:microsoft.com/office/officeart/2024/3/layout/verticalVisualTextBlock1"/>
    <dgm:cxn modelId="{A3C08B74-BCEF-4D83-AC74-6E99EC405CCA}" type="presParOf" srcId="{FA849C85-7C45-4475-9803-C867A18DD87C}" destId="{C5525F0F-7C88-4907-ACC3-C936C6D0CFBF}" srcOrd="0" destOrd="0" presId="urn:microsoft.com/office/officeart/2024/3/layout/verticalVisualTextBlock1"/>
    <dgm:cxn modelId="{56CE3F82-24A0-4A0B-BCC8-C64C5ED95AA5}" type="presParOf" srcId="{C5525F0F-7C88-4907-ACC3-C936C6D0CFBF}" destId="{496238FE-D80F-4490-8CB8-0FAA80A020C7}" srcOrd="0" destOrd="0" presId="urn:microsoft.com/office/officeart/2024/3/layout/verticalVisualTextBlock1"/>
    <dgm:cxn modelId="{9B4D3079-A774-4384-988D-A07DC5E62998}" type="presParOf" srcId="{C5525F0F-7C88-4907-ACC3-C936C6D0CFBF}" destId="{32574D0E-B8C9-49D5-8CDC-2161E34122F5}" srcOrd="1" destOrd="0" presId="urn:microsoft.com/office/officeart/2024/3/layout/verticalVisualTextBlock1"/>
    <dgm:cxn modelId="{05E79E6E-B653-4C99-9D86-E33FBE1C138F}" type="presParOf" srcId="{C5525F0F-7C88-4907-ACC3-C936C6D0CFBF}" destId="{DD52CD6D-2D46-447E-9B42-731D7B7B61F5}" srcOrd="2" destOrd="0" presId="urn:microsoft.com/office/officeart/2024/3/layout/verticalVisualTextBlock1"/>
    <dgm:cxn modelId="{0BB7F88B-67AC-4E1E-9800-2C9D98876420}" type="presParOf" srcId="{FA849C85-7C45-4475-9803-C867A18DD87C}" destId="{132FF476-4C97-475D-895E-5DF1C949B910}" srcOrd="1" destOrd="0" presId="urn:microsoft.com/office/officeart/2024/3/layout/verticalVisualTextBlock1"/>
    <dgm:cxn modelId="{2A808CCA-5810-4B56-A50E-643359F1513F}" type="presParOf" srcId="{FA849C85-7C45-4475-9803-C867A18DD87C}" destId="{623452DE-61B7-4DAD-840D-77D78A4767C0}" srcOrd="2" destOrd="0" presId="urn:microsoft.com/office/officeart/2024/3/layout/verticalVisualTextBlock1"/>
    <dgm:cxn modelId="{E2E78D85-0351-479B-BEC6-D7C5B6B34CD1}" type="presParOf" srcId="{623452DE-61B7-4DAD-840D-77D78A4767C0}" destId="{C5C0D48C-7B9C-407C-922C-EB09C66DDF2C}" srcOrd="0" destOrd="0" presId="urn:microsoft.com/office/officeart/2024/3/layout/verticalVisualTextBlock1"/>
    <dgm:cxn modelId="{968C8620-6A2F-4FB0-9054-CFE343BE5465}" type="presParOf" srcId="{623452DE-61B7-4DAD-840D-77D78A4767C0}" destId="{D40FE9CA-7E3E-4D4D-8A1D-E6EB8E8E519E}" srcOrd="1" destOrd="0" presId="urn:microsoft.com/office/officeart/2024/3/layout/verticalVisualTextBlock1"/>
    <dgm:cxn modelId="{AD7F0231-46D7-4F0C-A4F5-355D7B9E368B}" type="presParOf" srcId="{623452DE-61B7-4DAD-840D-77D78A4767C0}" destId="{BFC6DC39-FEB9-472E-AC77-F890E411413F}" srcOrd="2" destOrd="0" presId="urn:microsoft.com/office/officeart/2024/3/layout/verticalVisualTextBlock1"/>
    <dgm:cxn modelId="{0652ED56-15AD-4685-8B9D-3A6D902D5526}" type="presParOf" srcId="{FA849C85-7C45-4475-9803-C867A18DD87C}" destId="{90271584-3B84-4A4F-9394-413EF81E027C}" srcOrd="3" destOrd="0" presId="urn:microsoft.com/office/officeart/2024/3/layout/verticalVisualTextBlock1"/>
    <dgm:cxn modelId="{13D044F1-A106-41F4-B13B-2F8B3853009D}" type="presParOf" srcId="{FA849C85-7C45-4475-9803-C867A18DD87C}" destId="{90BCF4E4-234D-499E-A778-14A7F53EE656}" srcOrd="4" destOrd="0" presId="urn:microsoft.com/office/officeart/2024/3/layout/verticalVisualTextBlock1"/>
    <dgm:cxn modelId="{C5885358-9BB9-4BC1-9130-34A0A9F46F2B}" type="presParOf" srcId="{90BCF4E4-234D-499E-A778-14A7F53EE656}" destId="{E8D296BB-FA7F-4B45-B38A-3F5207CCEB88}" srcOrd="0" destOrd="0" presId="urn:microsoft.com/office/officeart/2024/3/layout/verticalVisualTextBlock1"/>
    <dgm:cxn modelId="{D3C27B7F-A4D3-490D-8EFA-3711FEE1190D}" type="presParOf" srcId="{90BCF4E4-234D-499E-A778-14A7F53EE656}" destId="{FD8AB865-8E0C-40F9-AC01-8BA68ADDD30B}" srcOrd="1" destOrd="0" presId="urn:microsoft.com/office/officeart/2024/3/layout/verticalVisualTextBlock1"/>
    <dgm:cxn modelId="{206F4B3C-4C17-4B27-A1E9-EC5B632E9A31}" type="presParOf" srcId="{90BCF4E4-234D-499E-A778-14A7F53EE656}" destId="{20E9AE25-A69F-43AB-AB86-A0C457533B8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7CAD84-6D07-4888-B6BD-8150B6255B30}"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F69579D2-D548-4A4E-A870-E914D5E48A2D}">
      <dgm:prSet/>
      <dgm:spPr/>
      <dgm:t>
        <a:bodyPr/>
        <a:lstStyle/>
        <a:p>
          <a:pPr>
            <a:lnSpc>
              <a:spcPct val="100000"/>
            </a:lnSpc>
            <a:defRPr b="1"/>
          </a:pPr>
          <a:r>
            <a:rPr lang="en-US"/>
            <a:t>Monochrome Displays</a:t>
          </a:r>
        </a:p>
      </dgm:t>
    </dgm:pt>
    <dgm:pt modelId="{579F7F6E-A773-4200-91F0-09609AAB3348}" type="parTrans" cxnId="{04CB4131-0DED-4CB8-A4B2-8FB73C51AB56}">
      <dgm:prSet/>
      <dgm:spPr/>
      <dgm:t>
        <a:bodyPr/>
        <a:lstStyle/>
        <a:p>
          <a:endParaRPr lang="en-US"/>
        </a:p>
      </dgm:t>
    </dgm:pt>
    <dgm:pt modelId="{2B912D0D-6DA0-465E-ADBD-43D30593ED53}" type="sibTrans" cxnId="{04CB4131-0DED-4CB8-A4B2-8FB73C51AB56}">
      <dgm:prSet/>
      <dgm:spPr/>
      <dgm:t>
        <a:bodyPr/>
        <a:lstStyle/>
        <a:p>
          <a:pPr>
            <a:lnSpc>
              <a:spcPct val="100000"/>
            </a:lnSpc>
            <a:defRPr b="1"/>
          </a:pPr>
          <a:endParaRPr lang="en-US"/>
        </a:p>
      </dgm:t>
    </dgm:pt>
    <dgm:pt modelId="{6A6D99B8-604E-42A0-99DE-EAC570628D78}">
      <dgm:prSet/>
      <dgm:spPr/>
      <dgm:t>
        <a:bodyPr/>
        <a:lstStyle/>
        <a:p>
          <a:pPr>
            <a:lnSpc>
              <a:spcPct val="100000"/>
            </a:lnSpc>
          </a:pPr>
          <a:r>
            <a:rPr lang="en-US"/>
            <a:t>Early mobile phones used monochrome displays, which limited visual interaction and user experience.</a:t>
          </a:r>
        </a:p>
      </dgm:t>
    </dgm:pt>
    <dgm:pt modelId="{4117D281-7C9A-45C5-8DAA-19DEA623305A}" type="parTrans" cxnId="{B406ECDA-27BD-4C07-8ECB-FEC20D47437E}">
      <dgm:prSet/>
      <dgm:spPr/>
      <dgm:t>
        <a:bodyPr/>
        <a:lstStyle/>
        <a:p>
          <a:endParaRPr lang="en-US"/>
        </a:p>
      </dgm:t>
    </dgm:pt>
    <dgm:pt modelId="{8E0F001E-9789-4835-8758-68C09C4547F3}" type="sibTrans" cxnId="{B406ECDA-27BD-4C07-8ECB-FEC20D47437E}">
      <dgm:prSet/>
      <dgm:spPr/>
      <dgm:t>
        <a:bodyPr/>
        <a:lstStyle/>
        <a:p>
          <a:endParaRPr lang="en-US"/>
        </a:p>
      </dgm:t>
    </dgm:pt>
    <dgm:pt modelId="{5D1038A7-E664-4803-80D2-76C941A9A3C1}">
      <dgm:prSet/>
      <dgm:spPr/>
      <dgm:t>
        <a:bodyPr/>
        <a:lstStyle/>
        <a:p>
          <a:pPr>
            <a:lnSpc>
              <a:spcPct val="100000"/>
            </a:lnSpc>
            <a:defRPr b="1"/>
          </a:pPr>
          <a:r>
            <a:rPr lang="en-US"/>
            <a:t>Introduction of LCD Technology</a:t>
          </a:r>
        </a:p>
      </dgm:t>
    </dgm:pt>
    <dgm:pt modelId="{93DC001D-B735-4F88-89FB-761EEA3BEDFD}" type="parTrans" cxnId="{12649193-F482-4455-A511-0A90B7FA9FA5}">
      <dgm:prSet/>
      <dgm:spPr/>
      <dgm:t>
        <a:bodyPr/>
        <a:lstStyle/>
        <a:p>
          <a:endParaRPr lang="en-US"/>
        </a:p>
      </dgm:t>
    </dgm:pt>
    <dgm:pt modelId="{A633E294-F012-4251-AD28-39CFF0BEEB6D}" type="sibTrans" cxnId="{12649193-F482-4455-A511-0A90B7FA9FA5}">
      <dgm:prSet/>
      <dgm:spPr/>
      <dgm:t>
        <a:bodyPr/>
        <a:lstStyle/>
        <a:p>
          <a:pPr>
            <a:lnSpc>
              <a:spcPct val="100000"/>
            </a:lnSpc>
            <a:defRPr b="1"/>
          </a:pPr>
          <a:endParaRPr lang="en-US"/>
        </a:p>
      </dgm:t>
    </dgm:pt>
    <dgm:pt modelId="{3455AFC1-D359-453D-81AD-9CCE670497B9}">
      <dgm:prSet/>
      <dgm:spPr/>
      <dgm:t>
        <a:bodyPr/>
        <a:lstStyle/>
        <a:p>
          <a:pPr>
            <a:lnSpc>
              <a:spcPct val="100000"/>
            </a:lnSpc>
          </a:pPr>
          <a:r>
            <a:rPr lang="en-US"/>
            <a:t>The shift to LCD technology represented a major advancement, improving readability and usability of mobile devices.</a:t>
          </a:r>
        </a:p>
      </dgm:t>
    </dgm:pt>
    <dgm:pt modelId="{897AFE0E-02CD-41A0-BB26-061C96861ADD}" type="parTrans" cxnId="{13B18194-1A68-468D-A0A3-878878DD2F88}">
      <dgm:prSet/>
      <dgm:spPr/>
      <dgm:t>
        <a:bodyPr/>
        <a:lstStyle/>
        <a:p>
          <a:endParaRPr lang="en-US"/>
        </a:p>
      </dgm:t>
    </dgm:pt>
    <dgm:pt modelId="{D687A285-1114-4A59-9047-A60323C88A68}" type="sibTrans" cxnId="{13B18194-1A68-468D-A0A3-878878DD2F88}">
      <dgm:prSet/>
      <dgm:spPr/>
      <dgm:t>
        <a:bodyPr/>
        <a:lstStyle/>
        <a:p>
          <a:endParaRPr lang="en-US"/>
        </a:p>
      </dgm:t>
    </dgm:pt>
    <dgm:pt modelId="{EFBC77FF-A40C-41D9-92FB-C3B659215E37}">
      <dgm:prSet/>
      <dgm:spPr/>
      <dgm:t>
        <a:bodyPr/>
        <a:lstStyle/>
        <a:p>
          <a:pPr>
            <a:lnSpc>
              <a:spcPct val="100000"/>
            </a:lnSpc>
            <a:defRPr b="1"/>
          </a:pPr>
          <a:r>
            <a:rPr lang="en-US"/>
            <a:t>User-Friendly Interface</a:t>
          </a:r>
        </a:p>
      </dgm:t>
    </dgm:pt>
    <dgm:pt modelId="{9D882D6C-383A-4A63-AA8B-0D516E85981F}" type="parTrans" cxnId="{821D9D55-0343-40E5-84A6-0F1E8F8883F3}">
      <dgm:prSet/>
      <dgm:spPr/>
      <dgm:t>
        <a:bodyPr/>
        <a:lstStyle/>
        <a:p>
          <a:endParaRPr lang="en-US"/>
        </a:p>
      </dgm:t>
    </dgm:pt>
    <dgm:pt modelId="{8D941906-311D-48DD-8B30-3A9A3CCD2D77}" type="sibTrans" cxnId="{821D9D55-0343-40E5-84A6-0F1E8F8883F3}">
      <dgm:prSet/>
      <dgm:spPr/>
      <dgm:t>
        <a:bodyPr/>
        <a:lstStyle/>
        <a:p>
          <a:endParaRPr lang="en-US"/>
        </a:p>
      </dgm:t>
    </dgm:pt>
    <dgm:pt modelId="{202873C8-FAF4-4E04-97F5-CED307A12032}">
      <dgm:prSet/>
      <dgm:spPr/>
      <dgm:t>
        <a:bodyPr/>
        <a:lstStyle/>
        <a:p>
          <a:pPr>
            <a:lnSpc>
              <a:spcPct val="100000"/>
            </a:lnSpc>
          </a:pPr>
          <a:r>
            <a:rPr lang="en-US"/>
            <a:t>LCD displays enhanced the user interface, making mobile devices more intuitive and accessible for users.</a:t>
          </a:r>
        </a:p>
      </dgm:t>
    </dgm:pt>
    <dgm:pt modelId="{A8A0A735-B6C2-44B8-A628-DA21A7671D6F}" type="parTrans" cxnId="{D86A060F-6FAD-4F81-88A5-0186A7CBDA79}">
      <dgm:prSet/>
      <dgm:spPr/>
      <dgm:t>
        <a:bodyPr/>
        <a:lstStyle/>
        <a:p>
          <a:endParaRPr lang="en-US"/>
        </a:p>
      </dgm:t>
    </dgm:pt>
    <dgm:pt modelId="{89F3056C-E280-4D28-9D31-B6C852ED0C5D}" type="sibTrans" cxnId="{D86A060F-6FAD-4F81-88A5-0186A7CBDA79}">
      <dgm:prSet/>
      <dgm:spPr/>
      <dgm:t>
        <a:bodyPr/>
        <a:lstStyle/>
        <a:p>
          <a:endParaRPr lang="en-US"/>
        </a:p>
      </dgm:t>
    </dgm:pt>
    <dgm:pt modelId="{0556AC4D-A941-43E6-AE95-4B7BBE80B66B}" type="pres">
      <dgm:prSet presAssocID="{067CAD84-6D07-4888-B6BD-8150B6255B30}" presName="Root" presStyleCnt="0">
        <dgm:presLayoutVars>
          <dgm:dir/>
          <dgm:resizeHandles val="exact"/>
        </dgm:presLayoutVars>
      </dgm:prSet>
      <dgm:spPr/>
    </dgm:pt>
    <dgm:pt modelId="{032AA9C7-6812-4A1C-9F2C-EA504FA677A6}" type="pres">
      <dgm:prSet presAssocID="{F69579D2-D548-4A4E-A870-E914D5E48A2D}" presName="Composite" presStyleCnt="0"/>
      <dgm:spPr/>
    </dgm:pt>
    <dgm:pt modelId="{BC39DC3E-5F45-4EB2-8ACC-348D0E7D87CC}" type="pres">
      <dgm:prSet presAssocID="{F69579D2-D548-4A4E-A870-E914D5E48A2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4156" r="19093" b="-2"/>
          <a:stretch/>
        </a:blipFill>
      </dgm:spPr>
      <dgm:extLst>
        <a:ext uri="{E40237B7-FDA0-4F09-8148-C483321AD2D9}">
          <dgm14:cNvPr xmlns:dgm14="http://schemas.microsoft.com/office/drawing/2010/diagram" id="0" name="" descr="Phone on notebook"/>
        </a:ext>
      </dgm:extLst>
    </dgm:pt>
    <dgm:pt modelId="{3CFBD2DD-7AE1-4AF3-B644-4E8464164F64}" type="pres">
      <dgm:prSet presAssocID="{F69579D2-D548-4A4E-A870-E914D5E48A2D}" presName="Subtitle" presStyleLbl="revTx" presStyleIdx="0" presStyleCnt="6">
        <dgm:presLayoutVars>
          <dgm:chMax val="0"/>
          <dgm:bulletEnabled/>
        </dgm:presLayoutVars>
      </dgm:prSet>
      <dgm:spPr/>
    </dgm:pt>
    <dgm:pt modelId="{3A578244-D2F0-4C22-95F5-1064FFA01ACE}" type="pres">
      <dgm:prSet presAssocID="{F69579D2-D548-4A4E-A870-E914D5E48A2D}" presName="Description" presStyleLbl="revTx" presStyleIdx="1" presStyleCnt="6">
        <dgm:presLayoutVars>
          <dgm:bulletEnabled/>
        </dgm:presLayoutVars>
      </dgm:prSet>
      <dgm:spPr/>
    </dgm:pt>
    <dgm:pt modelId="{20E825E3-BD65-4A61-8F94-63FD9C7D4500}" type="pres">
      <dgm:prSet presAssocID="{2B912D0D-6DA0-465E-ADBD-43D30593ED53}" presName="sibTrans" presStyleLbl="sibTrans2D1" presStyleIdx="0" presStyleCnt="0"/>
      <dgm:spPr/>
    </dgm:pt>
    <dgm:pt modelId="{BE14FD9F-35E7-4AE9-865C-B2C6D3096CC9}" type="pres">
      <dgm:prSet presAssocID="{5D1038A7-E664-4803-80D2-76C941A9A3C1}" presName="Composite" presStyleCnt="0"/>
      <dgm:spPr/>
    </dgm:pt>
    <dgm:pt modelId="{FFEF4476-9F09-48BF-95BF-B5D66260DAFD}" type="pres">
      <dgm:prSet presAssocID="{5D1038A7-E664-4803-80D2-76C941A9A3C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1993" r="1256" b="-2"/>
          <a:stretch/>
        </a:blipFill>
      </dgm:spPr>
      <dgm:extLst>
        <a:ext uri="{E40237B7-FDA0-4F09-8148-C483321AD2D9}">
          <dgm14:cNvPr xmlns:dgm14="http://schemas.microsoft.com/office/drawing/2010/diagram" id="0" name="" descr="This photograph is particularly useful as a background or pattern."/>
        </a:ext>
      </dgm:extLst>
    </dgm:pt>
    <dgm:pt modelId="{BCB8560A-B8BD-4328-9FA9-A4D7106F3794}" type="pres">
      <dgm:prSet presAssocID="{5D1038A7-E664-4803-80D2-76C941A9A3C1}" presName="Subtitle" presStyleLbl="revTx" presStyleIdx="2" presStyleCnt="6">
        <dgm:presLayoutVars>
          <dgm:chMax val="0"/>
          <dgm:bulletEnabled/>
        </dgm:presLayoutVars>
      </dgm:prSet>
      <dgm:spPr/>
    </dgm:pt>
    <dgm:pt modelId="{27BA2CC1-A8CB-433A-9AFB-4238AD150014}" type="pres">
      <dgm:prSet presAssocID="{5D1038A7-E664-4803-80D2-76C941A9A3C1}" presName="Description" presStyleLbl="revTx" presStyleIdx="3" presStyleCnt="6">
        <dgm:presLayoutVars>
          <dgm:bulletEnabled/>
        </dgm:presLayoutVars>
      </dgm:prSet>
      <dgm:spPr/>
    </dgm:pt>
    <dgm:pt modelId="{DF1EC080-FA13-45C5-AED8-AC590774C1EA}" type="pres">
      <dgm:prSet presAssocID="{A633E294-F012-4251-AD28-39CFF0BEEB6D}" presName="sibTrans" presStyleLbl="sibTrans2D1" presStyleIdx="0" presStyleCnt="0"/>
      <dgm:spPr/>
    </dgm:pt>
    <dgm:pt modelId="{DBC33B92-1D09-4C65-A778-F353FF83CBE8}" type="pres">
      <dgm:prSet presAssocID="{EFBC77FF-A40C-41D9-92FB-C3B659215E37}" presName="Composite" presStyleCnt="0"/>
      <dgm:spPr/>
    </dgm:pt>
    <dgm:pt modelId="{44498FDA-15CD-45C2-B9D1-3C36E1B5E55B}" type="pres">
      <dgm:prSet presAssocID="{EFBC77FF-A40C-41D9-92FB-C3B659215E3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395" r="14358" b="4"/>
          <a:stretch/>
        </a:blipFill>
      </dgm:spPr>
      <dgm:extLst>
        <a:ext uri="{E40237B7-FDA0-4F09-8148-C483321AD2D9}">
          <dgm14:cNvPr xmlns:dgm14="http://schemas.microsoft.com/office/drawing/2010/diagram" id="0" name="" descr="Abstract PDA. My design"/>
        </a:ext>
      </dgm:extLst>
    </dgm:pt>
    <dgm:pt modelId="{B83A76B5-C7BE-4E45-888D-BAF5641C215F}" type="pres">
      <dgm:prSet presAssocID="{EFBC77FF-A40C-41D9-92FB-C3B659215E37}" presName="Subtitle" presStyleLbl="revTx" presStyleIdx="4" presStyleCnt="6">
        <dgm:presLayoutVars>
          <dgm:chMax val="0"/>
          <dgm:bulletEnabled/>
        </dgm:presLayoutVars>
      </dgm:prSet>
      <dgm:spPr/>
    </dgm:pt>
    <dgm:pt modelId="{046FDA63-E8E5-4F18-8072-65FDAA078570}" type="pres">
      <dgm:prSet presAssocID="{EFBC77FF-A40C-41D9-92FB-C3B659215E37}" presName="Description" presStyleLbl="revTx" presStyleIdx="5" presStyleCnt="6">
        <dgm:presLayoutVars>
          <dgm:bulletEnabled/>
        </dgm:presLayoutVars>
      </dgm:prSet>
      <dgm:spPr/>
    </dgm:pt>
  </dgm:ptLst>
  <dgm:cxnLst>
    <dgm:cxn modelId="{D86A060F-6FAD-4F81-88A5-0186A7CBDA79}" srcId="{EFBC77FF-A40C-41D9-92FB-C3B659215E37}" destId="{202873C8-FAF4-4E04-97F5-CED307A12032}" srcOrd="0" destOrd="0" parTransId="{A8A0A735-B6C2-44B8-A628-DA21A7671D6F}" sibTransId="{89F3056C-E280-4D28-9D31-B6C852ED0C5D}"/>
    <dgm:cxn modelId="{D3EC371B-A313-40D8-83C7-6ACE2E81391B}" type="presOf" srcId="{067CAD84-6D07-4888-B6BD-8150B6255B30}" destId="{0556AC4D-A941-43E6-AE95-4B7BBE80B66B}" srcOrd="0" destOrd="0" presId="urn:microsoft.com/office/officeart/2024/3/layout/verticalVisualTextBlock1"/>
    <dgm:cxn modelId="{04CB4131-0DED-4CB8-A4B2-8FB73C51AB56}" srcId="{067CAD84-6D07-4888-B6BD-8150B6255B30}" destId="{F69579D2-D548-4A4E-A870-E914D5E48A2D}" srcOrd="0" destOrd="0" parTransId="{579F7F6E-A773-4200-91F0-09609AAB3348}" sibTransId="{2B912D0D-6DA0-465E-ADBD-43D30593ED53}"/>
    <dgm:cxn modelId="{9355A93E-66A6-4620-B928-C1235CC81300}" type="presOf" srcId="{EFBC77FF-A40C-41D9-92FB-C3B659215E37}" destId="{B83A76B5-C7BE-4E45-888D-BAF5641C215F}" srcOrd="0" destOrd="0" presId="urn:microsoft.com/office/officeart/2024/3/layout/verticalVisualTextBlock1"/>
    <dgm:cxn modelId="{B56C9068-B333-409E-A13F-EC62EAF70DE1}" type="presOf" srcId="{5D1038A7-E664-4803-80D2-76C941A9A3C1}" destId="{BCB8560A-B8BD-4328-9FA9-A4D7106F3794}" srcOrd="0" destOrd="0" presId="urn:microsoft.com/office/officeart/2024/3/layout/verticalVisualTextBlock1"/>
    <dgm:cxn modelId="{821D9D55-0343-40E5-84A6-0F1E8F8883F3}" srcId="{067CAD84-6D07-4888-B6BD-8150B6255B30}" destId="{EFBC77FF-A40C-41D9-92FB-C3B659215E37}" srcOrd="2" destOrd="0" parTransId="{9D882D6C-383A-4A63-AA8B-0D516E85981F}" sibTransId="{8D941906-311D-48DD-8B30-3A9A3CCD2D77}"/>
    <dgm:cxn modelId="{FC41377C-66ED-4D2C-B61E-ED97019956AB}" type="presOf" srcId="{F69579D2-D548-4A4E-A870-E914D5E48A2D}" destId="{3CFBD2DD-7AE1-4AF3-B644-4E8464164F64}" srcOrd="0" destOrd="0" presId="urn:microsoft.com/office/officeart/2024/3/layout/verticalVisualTextBlock1"/>
    <dgm:cxn modelId="{12649193-F482-4455-A511-0A90B7FA9FA5}" srcId="{067CAD84-6D07-4888-B6BD-8150B6255B30}" destId="{5D1038A7-E664-4803-80D2-76C941A9A3C1}" srcOrd="1" destOrd="0" parTransId="{93DC001D-B735-4F88-89FB-761EEA3BEDFD}" sibTransId="{A633E294-F012-4251-AD28-39CFF0BEEB6D}"/>
    <dgm:cxn modelId="{13B18194-1A68-468D-A0A3-878878DD2F88}" srcId="{5D1038A7-E664-4803-80D2-76C941A9A3C1}" destId="{3455AFC1-D359-453D-81AD-9CCE670497B9}" srcOrd="0" destOrd="0" parTransId="{897AFE0E-02CD-41A0-BB26-061C96861ADD}" sibTransId="{D687A285-1114-4A59-9047-A60323C88A68}"/>
    <dgm:cxn modelId="{7B7962B2-0CCC-477A-8D29-11491DEED24A}" type="presOf" srcId="{3455AFC1-D359-453D-81AD-9CCE670497B9}" destId="{27BA2CC1-A8CB-433A-9AFB-4238AD150014}" srcOrd="0" destOrd="0" presId="urn:microsoft.com/office/officeart/2024/3/layout/verticalVisualTextBlock1"/>
    <dgm:cxn modelId="{6F2765D5-3FDB-4C32-81A3-20836B6DDE37}" type="presOf" srcId="{202873C8-FAF4-4E04-97F5-CED307A12032}" destId="{046FDA63-E8E5-4F18-8072-65FDAA078570}" srcOrd="0" destOrd="0" presId="urn:microsoft.com/office/officeart/2024/3/layout/verticalVisualTextBlock1"/>
    <dgm:cxn modelId="{B406ECDA-27BD-4C07-8ECB-FEC20D47437E}" srcId="{F69579D2-D548-4A4E-A870-E914D5E48A2D}" destId="{6A6D99B8-604E-42A0-99DE-EAC570628D78}" srcOrd="0" destOrd="0" parTransId="{4117D281-7C9A-45C5-8DAA-19DEA623305A}" sibTransId="{8E0F001E-9789-4835-8758-68C09C4547F3}"/>
    <dgm:cxn modelId="{173A6AEE-A9B9-4020-BDED-A25F60914E65}" type="presOf" srcId="{2B912D0D-6DA0-465E-ADBD-43D30593ED53}" destId="{20E825E3-BD65-4A61-8F94-63FD9C7D4500}" srcOrd="0" destOrd="0" presId="urn:microsoft.com/office/officeart/2024/3/layout/verticalVisualTextBlock1"/>
    <dgm:cxn modelId="{B307E1F8-8A7F-4981-9F70-B4AC1F8819F1}" type="presOf" srcId="{6A6D99B8-604E-42A0-99DE-EAC570628D78}" destId="{3A578244-D2F0-4C22-95F5-1064FFA01ACE}" srcOrd="0" destOrd="0" presId="urn:microsoft.com/office/officeart/2024/3/layout/verticalVisualTextBlock1"/>
    <dgm:cxn modelId="{4AC662FF-1036-4128-825A-3520975B329E}" type="presOf" srcId="{A633E294-F012-4251-AD28-39CFF0BEEB6D}" destId="{DF1EC080-FA13-45C5-AED8-AC590774C1EA}" srcOrd="0" destOrd="0" presId="urn:microsoft.com/office/officeart/2024/3/layout/verticalVisualTextBlock1"/>
    <dgm:cxn modelId="{7634F5C9-CD2A-4917-B075-E79AEC6F8ACA}" type="presParOf" srcId="{0556AC4D-A941-43E6-AE95-4B7BBE80B66B}" destId="{032AA9C7-6812-4A1C-9F2C-EA504FA677A6}" srcOrd="0" destOrd="0" presId="urn:microsoft.com/office/officeart/2024/3/layout/verticalVisualTextBlock1"/>
    <dgm:cxn modelId="{F8B7EA12-96A5-4F48-8DC3-97B8DA3627B5}" type="presParOf" srcId="{032AA9C7-6812-4A1C-9F2C-EA504FA677A6}" destId="{BC39DC3E-5F45-4EB2-8ACC-348D0E7D87CC}" srcOrd="0" destOrd="0" presId="urn:microsoft.com/office/officeart/2024/3/layout/verticalVisualTextBlock1"/>
    <dgm:cxn modelId="{41D5AA0E-0D22-44E4-87D2-1E56BBCF8BD4}" type="presParOf" srcId="{032AA9C7-6812-4A1C-9F2C-EA504FA677A6}" destId="{3CFBD2DD-7AE1-4AF3-B644-4E8464164F64}" srcOrd="1" destOrd="0" presId="urn:microsoft.com/office/officeart/2024/3/layout/verticalVisualTextBlock1"/>
    <dgm:cxn modelId="{BAC2B099-C6B5-47AB-86A9-A60E48CC464D}" type="presParOf" srcId="{032AA9C7-6812-4A1C-9F2C-EA504FA677A6}" destId="{3A578244-D2F0-4C22-95F5-1064FFA01ACE}" srcOrd="2" destOrd="0" presId="urn:microsoft.com/office/officeart/2024/3/layout/verticalVisualTextBlock1"/>
    <dgm:cxn modelId="{48C226D9-A81D-4CB6-A695-B4C6E2474EE4}" type="presParOf" srcId="{0556AC4D-A941-43E6-AE95-4B7BBE80B66B}" destId="{20E825E3-BD65-4A61-8F94-63FD9C7D4500}" srcOrd="1" destOrd="0" presId="urn:microsoft.com/office/officeart/2024/3/layout/verticalVisualTextBlock1"/>
    <dgm:cxn modelId="{FF145C3B-CE42-414F-9B04-B794D93D8AB8}" type="presParOf" srcId="{0556AC4D-A941-43E6-AE95-4B7BBE80B66B}" destId="{BE14FD9F-35E7-4AE9-865C-B2C6D3096CC9}" srcOrd="2" destOrd="0" presId="urn:microsoft.com/office/officeart/2024/3/layout/verticalVisualTextBlock1"/>
    <dgm:cxn modelId="{4E91E95C-2329-407D-BD6F-DE9188021D04}" type="presParOf" srcId="{BE14FD9F-35E7-4AE9-865C-B2C6D3096CC9}" destId="{FFEF4476-9F09-48BF-95BF-B5D66260DAFD}" srcOrd="0" destOrd="0" presId="urn:microsoft.com/office/officeart/2024/3/layout/verticalVisualTextBlock1"/>
    <dgm:cxn modelId="{D3CBD6F9-DA9A-4DAC-914F-3441CBE0E170}" type="presParOf" srcId="{BE14FD9F-35E7-4AE9-865C-B2C6D3096CC9}" destId="{BCB8560A-B8BD-4328-9FA9-A4D7106F3794}" srcOrd="1" destOrd="0" presId="urn:microsoft.com/office/officeart/2024/3/layout/verticalVisualTextBlock1"/>
    <dgm:cxn modelId="{B669675B-C858-41C3-B04D-7155A5A058A9}" type="presParOf" srcId="{BE14FD9F-35E7-4AE9-865C-B2C6D3096CC9}" destId="{27BA2CC1-A8CB-433A-9AFB-4238AD150014}" srcOrd="2" destOrd="0" presId="urn:microsoft.com/office/officeart/2024/3/layout/verticalVisualTextBlock1"/>
    <dgm:cxn modelId="{21F4BDFD-7075-4EEE-B47F-3F1D51022818}" type="presParOf" srcId="{0556AC4D-A941-43E6-AE95-4B7BBE80B66B}" destId="{DF1EC080-FA13-45C5-AED8-AC590774C1EA}" srcOrd="3" destOrd="0" presId="urn:microsoft.com/office/officeart/2024/3/layout/verticalVisualTextBlock1"/>
    <dgm:cxn modelId="{AB86F837-82C6-4A8E-9028-24BFAE64DA2D}" type="presParOf" srcId="{0556AC4D-A941-43E6-AE95-4B7BBE80B66B}" destId="{DBC33B92-1D09-4C65-A778-F353FF83CBE8}" srcOrd="4" destOrd="0" presId="urn:microsoft.com/office/officeart/2024/3/layout/verticalVisualTextBlock1"/>
    <dgm:cxn modelId="{2E9449E6-AED5-4793-B9D9-37BF3A8D47A1}" type="presParOf" srcId="{DBC33B92-1D09-4C65-A778-F353FF83CBE8}" destId="{44498FDA-15CD-45C2-B9D1-3C36E1B5E55B}" srcOrd="0" destOrd="0" presId="urn:microsoft.com/office/officeart/2024/3/layout/verticalVisualTextBlock1"/>
    <dgm:cxn modelId="{4138B93E-37AE-43AE-8316-966F8BE0DCF2}" type="presParOf" srcId="{DBC33B92-1D09-4C65-A778-F353FF83CBE8}" destId="{B83A76B5-C7BE-4E45-888D-BAF5641C215F}" srcOrd="1" destOrd="0" presId="urn:microsoft.com/office/officeart/2024/3/layout/verticalVisualTextBlock1"/>
    <dgm:cxn modelId="{F7CEFA92-1990-43F3-B556-1943B52B4744}" type="presParOf" srcId="{DBC33B92-1D09-4C65-A778-F353FF83CBE8}" destId="{046FDA63-E8E5-4F18-8072-65FDAA078570}"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EC0202-4A0B-4235-A706-D8A20500AA30}"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02709232-50B9-4DA5-AE91-2A05095D0B86}">
      <dgm:prSet/>
      <dgm:spPr/>
      <dgm:t>
        <a:bodyPr/>
        <a:lstStyle/>
        <a:p>
          <a:pPr>
            <a:lnSpc>
              <a:spcPct val="100000"/>
            </a:lnSpc>
            <a:defRPr b="1"/>
          </a:pPr>
          <a:r>
            <a:rPr lang="en-US"/>
            <a:t>Faster Data Speeds</a:t>
          </a:r>
        </a:p>
      </dgm:t>
    </dgm:pt>
    <dgm:pt modelId="{2B9A550A-BB59-4E93-AF9F-F9F145937FD6}" type="parTrans" cxnId="{2B23B7D2-A66D-4528-B22A-C228F5D8C27B}">
      <dgm:prSet/>
      <dgm:spPr/>
      <dgm:t>
        <a:bodyPr/>
        <a:lstStyle/>
        <a:p>
          <a:endParaRPr lang="en-US"/>
        </a:p>
      </dgm:t>
    </dgm:pt>
    <dgm:pt modelId="{60042350-80AF-4AF4-8A1C-D0AF0505E591}" type="sibTrans" cxnId="{2B23B7D2-A66D-4528-B22A-C228F5D8C27B}">
      <dgm:prSet/>
      <dgm:spPr/>
      <dgm:t>
        <a:bodyPr/>
        <a:lstStyle/>
        <a:p>
          <a:pPr>
            <a:lnSpc>
              <a:spcPct val="100000"/>
            </a:lnSpc>
            <a:defRPr b="1"/>
          </a:pPr>
          <a:endParaRPr lang="en-US"/>
        </a:p>
      </dgm:t>
    </dgm:pt>
    <dgm:pt modelId="{F788DFF4-8F1A-489C-AC82-E388EE4DB5D3}">
      <dgm:prSet/>
      <dgm:spPr/>
      <dgm:t>
        <a:bodyPr/>
        <a:lstStyle/>
        <a:p>
          <a:pPr>
            <a:lnSpc>
              <a:spcPct val="100000"/>
            </a:lnSpc>
          </a:pPr>
          <a:r>
            <a:rPr lang="en-US"/>
            <a:t>5G technology offers significantly faster data speeds compared to previous generations, which will enhance mobile connectivity.</a:t>
          </a:r>
        </a:p>
      </dgm:t>
    </dgm:pt>
    <dgm:pt modelId="{F6F669FC-A2BC-4149-AC1A-3AA664D914A2}" type="parTrans" cxnId="{881DE48E-FDFC-4EB2-A23E-4CE8D9D6ADFC}">
      <dgm:prSet/>
      <dgm:spPr/>
      <dgm:t>
        <a:bodyPr/>
        <a:lstStyle/>
        <a:p>
          <a:endParaRPr lang="en-US"/>
        </a:p>
      </dgm:t>
    </dgm:pt>
    <dgm:pt modelId="{A0EEF84B-EC6C-4ACE-8601-EA72E6B30726}" type="sibTrans" cxnId="{881DE48E-FDFC-4EB2-A23E-4CE8D9D6ADFC}">
      <dgm:prSet/>
      <dgm:spPr/>
      <dgm:t>
        <a:bodyPr/>
        <a:lstStyle/>
        <a:p>
          <a:endParaRPr lang="en-US"/>
        </a:p>
      </dgm:t>
    </dgm:pt>
    <dgm:pt modelId="{2A252276-0CC6-4893-84CB-172ABE8CB20B}">
      <dgm:prSet/>
      <dgm:spPr/>
      <dgm:t>
        <a:bodyPr/>
        <a:lstStyle/>
        <a:p>
          <a:pPr>
            <a:lnSpc>
              <a:spcPct val="100000"/>
            </a:lnSpc>
            <a:defRPr b="1"/>
          </a:pPr>
          <a:r>
            <a:rPr lang="en-US"/>
            <a:t>Lower Latency</a:t>
          </a:r>
        </a:p>
      </dgm:t>
    </dgm:pt>
    <dgm:pt modelId="{7B59C0BE-7383-4452-A9F1-09705CC8D437}" type="parTrans" cxnId="{3000601B-B494-411E-ABFB-0ACED68F151F}">
      <dgm:prSet/>
      <dgm:spPr/>
      <dgm:t>
        <a:bodyPr/>
        <a:lstStyle/>
        <a:p>
          <a:endParaRPr lang="en-US"/>
        </a:p>
      </dgm:t>
    </dgm:pt>
    <dgm:pt modelId="{039C0AEC-7EA4-4AE3-9B79-36E0CAD60EA1}" type="sibTrans" cxnId="{3000601B-B494-411E-ABFB-0ACED68F151F}">
      <dgm:prSet/>
      <dgm:spPr/>
      <dgm:t>
        <a:bodyPr/>
        <a:lstStyle/>
        <a:p>
          <a:pPr>
            <a:lnSpc>
              <a:spcPct val="100000"/>
            </a:lnSpc>
            <a:defRPr b="1"/>
          </a:pPr>
          <a:endParaRPr lang="en-US"/>
        </a:p>
      </dgm:t>
    </dgm:pt>
    <dgm:pt modelId="{37A92F67-D026-4F95-9D16-D5A7C233E247}">
      <dgm:prSet/>
      <dgm:spPr/>
      <dgm:t>
        <a:bodyPr/>
        <a:lstStyle/>
        <a:p>
          <a:pPr>
            <a:lnSpc>
              <a:spcPct val="100000"/>
            </a:lnSpc>
          </a:pPr>
          <a:r>
            <a:rPr lang="en-US"/>
            <a:t>The lower latency of 5G enables real-time applications, making experiences smoother and more responsive, especially in gaming and communication.</a:t>
          </a:r>
        </a:p>
      </dgm:t>
    </dgm:pt>
    <dgm:pt modelId="{47CA186F-A00C-4CE7-9EB7-AA7D29939FDD}" type="parTrans" cxnId="{CDB4CF32-DE9A-4EF8-BA3F-11587F6188A3}">
      <dgm:prSet/>
      <dgm:spPr/>
      <dgm:t>
        <a:bodyPr/>
        <a:lstStyle/>
        <a:p>
          <a:endParaRPr lang="en-US"/>
        </a:p>
      </dgm:t>
    </dgm:pt>
    <dgm:pt modelId="{06CD92A6-B322-4564-BFD1-176919079D3B}" type="sibTrans" cxnId="{CDB4CF32-DE9A-4EF8-BA3F-11587F6188A3}">
      <dgm:prSet/>
      <dgm:spPr/>
      <dgm:t>
        <a:bodyPr/>
        <a:lstStyle/>
        <a:p>
          <a:endParaRPr lang="en-US"/>
        </a:p>
      </dgm:t>
    </dgm:pt>
    <dgm:pt modelId="{C5034D4F-C942-438D-A54A-406DB93E9CE7}">
      <dgm:prSet/>
      <dgm:spPr/>
      <dgm:t>
        <a:bodyPr/>
        <a:lstStyle/>
        <a:p>
          <a:pPr>
            <a:lnSpc>
              <a:spcPct val="100000"/>
            </a:lnSpc>
            <a:defRPr b="1"/>
          </a:pPr>
          <a:r>
            <a:rPr lang="en-US"/>
            <a:t>New Applications</a:t>
          </a:r>
        </a:p>
      </dgm:t>
    </dgm:pt>
    <dgm:pt modelId="{D7879985-1151-4079-ABC4-F08F536E6819}" type="parTrans" cxnId="{51F256D5-718B-4917-9644-3571548ADF40}">
      <dgm:prSet/>
      <dgm:spPr/>
      <dgm:t>
        <a:bodyPr/>
        <a:lstStyle/>
        <a:p>
          <a:endParaRPr lang="en-US"/>
        </a:p>
      </dgm:t>
    </dgm:pt>
    <dgm:pt modelId="{AB092960-0E6A-4950-9A39-F469F6419B53}" type="sibTrans" cxnId="{51F256D5-718B-4917-9644-3571548ADF40}">
      <dgm:prSet/>
      <dgm:spPr/>
      <dgm:t>
        <a:bodyPr/>
        <a:lstStyle/>
        <a:p>
          <a:endParaRPr lang="en-US"/>
        </a:p>
      </dgm:t>
    </dgm:pt>
    <dgm:pt modelId="{905CE438-9821-4E5D-A40F-CA93F91FE275}">
      <dgm:prSet/>
      <dgm:spPr/>
      <dgm:t>
        <a:bodyPr/>
        <a:lstStyle/>
        <a:p>
          <a:pPr>
            <a:lnSpc>
              <a:spcPct val="100000"/>
            </a:lnSpc>
          </a:pPr>
          <a:r>
            <a:rPr lang="en-US"/>
            <a:t>5G facilitates new applications in augmented reality, virtual reality, and the Internet of Things, expanding possibilities for developers and users.</a:t>
          </a:r>
        </a:p>
      </dgm:t>
    </dgm:pt>
    <dgm:pt modelId="{1AB4F6E2-4037-40A1-B467-DD5369835FF4}" type="parTrans" cxnId="{43308B10-3914-4B4D-B4AD-4CBA0C2700C4}">
      <dgm:prSet/>
      <dgm:spPr/>
      <dgm:t>
        <a:bodyPr/>
        <a:lstStyle/>
        <a:p>
          <a:endParaRPr lang="en-US"/>
        </a:p>
      </dgm:t>
    </dgm:pt>
    <dgm:pt modelId="{D836545A-5E7F-4522-8333-7DCB551F26D7}" type="sibTrans" cxnId="{43308B10-3914-4B4D-B4AD-4CBA0C2700C4}">
      <dgm:prSet/>
      <dgm:spPr/>
      <dgm:t>
        <a:bodyPr/>
        <a:lstStyle/>
        <a:p>
          <a:endParaRPr lang="en-US"/>
        </a:p>
      </dgm:t>
    </dgm:pt>
    <dgm:pt modelId="{14E0BBF3-C5A1-44C1-A7B0-5F70FA2E83F0}" type="pres">
      <dgm:prSet presAssocID="{F3EC0202-4A0B-4235-A706-D8A20500AA30}" presName="Root" presStyleCnt="0">
        <dgm:presLayoutVars>
          <dgm:dir/>
          <dgm:resizeHandles val="exact"/>
        </dgm:presLayoutVars>
      </dgm:prSet>
      <dgm:spPr/>
    </dgm:pt>
    <dgm:pt modelId="{0EA55280-D6FA-4677-B63B-226605C4398B}" type="pres">
      <dgm:prSet presAssocID="{02709232-50B9-4DA5-AE91-2A05095D0B86}" presName="Composite" presStyleCnt="0"/>
      <dgm:spPr/>
    </dgm:pt>
    <dgm:pt modelId="{FB4BB5DF-92E7-4DB9-8F46-8DB8D6FF057D}" type="pres">
      <dgm:prSet presAssocID="{02709232-50B9-4DA5-AE91-2A05095D0B8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4180" r="9572" b="3"/>
          <a:stretch/>
        </a:blipFill>
      </dgm:spPr>
      <dgm:extLst>
        <a:ext uri="{E40237B7-FDA0-4F09-8148-C483321AD2D9}">
          <dgm14:cNvPr xmlns:dgm14="http://schemas.microsoft.com/office/drawing/2010/diagram" id="0" name="" descr="Circuit Board Background - Computer, Data, Technology, Artificial Intelligence"/>
        </a:ext>
      </dgm:extLst>
    </dgm:pt>
    <dgm:pt modelId="{5668F388-DDAD-436C-90AF-8CCCC2FD434F}" type="pres">
      <dgm:prSet presAssocID="{02709232-50B9-4DA5-AE91-2A05095D0B86}" presName="Subtitle" presStyleLbl="revTx" presStyleIdx="0" presStyleCnt="6">
        <dgm:presLayoutVars>
          <dgm:chMax val="0"/>
          <dgm:bulletEnabled/>
        </dgm:presLayoutVars>
      </dgm:prSet>
      <dgm:spPr/>
    </dgm:pt>
    <dgm:pt modelId="{923A1C0E-929D-4009-8CDA-8BCDB0A1BE03}" type="pres">
      <dgm:prSet presAssocID="{02709232-50B9-4DA5-AE91-2A05095D0B86}" presName="Description" presStyleLbl="revTx" presStyleIdx="1" presStyleCnt="6">
        <dgm:presLayoutVars>
          <dgm:bulletEnabled/>
        </dgm:presLayoutVars>
      </dgm:prSet>
      <dgm:spPr/>
    </dgm:pt>
    <dgm:pt modelId="{D118510F-0A11-46C7-B963-6C4BF6805F3D}" type="pres">
      <dgm:prSet presAssocID="{60042350-80AF-4AF4-8A1C-D0AF0505E591}" presName="sibTrans" presStyleLbl="sibTrans2D1" presStyleIdx="0" presStyleCnt="0"/>
      <dgm:spPr/>
    </dgm:pt>
    <dgm:pt modelId="{95AACA9B-0801-4DA4-B764-442D0D007C0B}" type="pres">
      <dgm:prSet presAssocID="{2A252276-0CC6-4893-84CB-172ABE8CB20B}" presName="Composite" presStyleCnt="0"/>
      <dgm:spPr/>
    </dgm:pt>
    <dgm:pt modelId="{EFFF6A0A-54F7-4E16-A481-B7F06971B149}" type="pres">
      <dgm:prSet presAssocID="{2A252276-0CC6-4893-84CB-172ABE8CB20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5691" r="15560" b="2"/>
          <a:stretch/>
        </a:blipFill>
      </dgm:spPr>
      <dgm:extLst>
        <a:ext uri="{E40237B7-FDA0-4F09-8148-C483321AD2D9}">
          <dgm14:cNvPr xmlns:dgm14="http://schemas.microsoft.com/office/drawing/2010/diagram" id="0" name="" descr="Hand Cursor on multicolored social media icons going out of the wifi icon, global network concept"/>
        </a:ext>
      </dgm:extLst>
    </dgm:pt>
    <dgm:pt modelId="{DEFA8158-9D72-4820-9301-E9469504F632}" type="pres">
      <dgm:prSet presAssocID="{2A252276-0CC6-4893-84CB-172ABE8CB20B}" presName="Subtitle" presStyleLbl="revTx" presStyleIdx="2" presStyleCnt="6">
        <dgm:presLayoutVars>
          <dgm:chMax val="0"/>
          <dgm:bulletEnabled/>
        </dgm:presLayoutVars>
      </dgm:prSet>
      <dgm:spPr/>
    </dgm:pt>
    <dgm:pt modelId="{5102531B-5BFA-44F9-8458-90F0082BF7FA}" type="pres">
      <dgm:prSet presAssocID="{2A252276-0CC6-4893-84CB-172ABE8CB20B}" presName="Description" presStyleLbl="revTx" presStyleIdx="3" presStyleCnt="6">
        <dgm:presLayoutVars>
          <dgm:bulletEnabled/>
        </dgm:presLayoutVars>
      </dgm:prSet>
      <dgm:spPr/>
    </dgm:pt>
    <dgm:pt modelId="{10CD742C-5DCC-47D0-BF80-09D999A83051}" type="pres">
      <dgm:prSet presAssocID="{039C0AEC-7EA4-4AE3-9B79-36E0CAD60EA1}" presName="sibTrans" presStyleLbl="sibTrans2D1" presStyleIdx="0" presStyleCnt="0"/>
      <dgm:spPr/>
    </dgm:pt>
    <dgm:pt modelId="{FAA778CF-00A1-4950-973E-A298132710CA}" type="pres">
      <dgm:prSet presAssocID="{C5034D4F-C942-438D-A54A-406DB93E9CE7}" presName="Composite" presStyleCnt="0"/>
      <dgm:spPr/>
    </dgm:pt>
    <dgm:pt modelId="{D4136A7F-823E-45CF-B8CD-CF9A2A614455}" type="pres">
      <dgm:prSet presAssocID="{C5034D4F-C942-438D-A54A-406DB93E9CE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4518" r="18731" b="-2"/>
          <a:stretch/>
        </a:blipFill>
      </dgm:spPr>
      <dgm:extLst>
        <a:ext uri="{E40237B7-FDA0-4F09-8148-C483321AD2D9}">
          <dgm14:cNvPr xmlns:dgm14="http://schemas.microsoft.com/office/drawing/2010/diagram" id="0" name="" descr="Senior woman using a VR goggles and viewing Tokyo skyline."/>
        </a:ext>
      </dgm:extLst>
    </dgm:pt>
    <dgm:pt modelId="{073E0A71-80BB-4616-948B-DFEA26305F5F}" type="pres">
      <dgm:prSet presAssocID="{C5034D4F-C942-438D-A54A-406DB93E9CE7}" presName="Subtitle" presStyleLbl="revTx" presStyleIdx="4" presStyleCnt="6">
        <dgm:presLayoutVars>
          <dgm:chMax val="0"/>
          <dgm:bulletEnabled/>
        </dgm:presLayoutVars>
      </dgm:prSet>
      <dgm:spPr/>
    </dgm:pt>
    <dgm:pt modelId="{27307777-AEB5-45D1-9A1A-EF771149C56B}" type="pres">
      <dgm:prSet presAssocID="{C5034D4F-C942-438D-A54A-406DB93E9CE7}" presName="Description" presStyleLbl="revTx" presStyleIdx="5" presStyleCnt="6">
        <dgm:presLayoutVars>
          <dgm:bulletEnabled/>
        </dgm:presLayoutVars>
      </dgm:prSet>
      <dgm:spPr/>
    </dgm:pt>
  </dgm:ptLst>
  <dgm:cxnLst>
    <dgm:cxn modelId="{53F61B09-3D03-4163-B2FA-B96581734A00}" type="presOf" srcId="{2A252276-0CC6-4893-84CB-172ABE8CB20B}" destId="{DEFA8158-9D72-4820-9301-E9469504F632}" srcOrd="0" destOrd="0" presId="urn:microsoft.com/office/officeart/2024/3/layout/verticalVisualTextBlock1"/>
    <dgm:cxn modelId="{43308B10-3914-4B4D-B4AD-4CBA0C2700C4}" srcId="{C5034D4F-C942-438D-A54A-406DB93E9CE7}" destId="{905CE438-9821-4E5D-A40F-CA93F91FE275}" srcOrd="0" destOrd="0" parTransId="{1AB4F6E2-4037-40A1-B467-DD5369835FF4}" sibTransId="{D836545A-5E7F-4522-8333-7DCB551F26D7}"/>
    <dgm:cxn modelId="{0EB6B218-D2CD-4785-A13D-5624AFC259F7}" type="presOf" srcId="{905CE438-9821-4E5D-A40F-CA93F91FE275}" destId="{27307777-AEB5-45D1-9A1A-EF771149C56B}" srcOrd="0" destOrd="0" presId="urn:microsoft.com/office/officeart/2024/3/layout/verticalVisualTextBlock1"/>
    <dgm:cxn modelId="{3000601B-B494-411E-ABFB-0ACED68F151F}" srcId="{F3EC0202-4A0B-4235-A706-D8A20500AA30}" destId="{2A252276-0CC6-4893-84CB-172ABE8CB20B}" srcOrd="1" destOrd="0" parTransId="{7B59C0BE-7383-4452-A9F1-09705CC8D437}" sibTransId="{039C0AEC-7EA4-4AE3-9B79-36E0CAD60EA1}"/>
    <dgm:cxn modelId="{CDB4CF32-DE9A-4EF8-BA3F-11587F6188A3}" srcId="{2A252276-0CC6-4893-84CB-172ABE8CB20B}" destId="{37A92F67-D026-4F95-9D16-D5A7C233E247}" srcOrd="0" destOrd="0" parTransId="{47CA186F-A00C-4CE7-9EB7-AA7D29939FDD}" sibTransId="{06CD92A6-B322-4564-BFD1-176919079D3B}"/>
    <dgm:cxn modelId="{C8498F60-AD29-4DB8-ABDC-0A9A9CE8192A}" type="presOf" srcId="{C5034D4F-C942-438D-A54A-406DB93E9CE7}" destId="{073E0A71-80BB-4616-948B-DFEA26305F5F}" srcOrd="0" destOrd="0" presId="urn:microsoft.com/office/officeart/2024/3/layout/verticalVisualTextBlock1"/>
    <dgm:cxn modelId="{BC34DD61-F318-4FF4-9C45-7DDEA70A3703}" type="presOf" srcId="{039C0AEC-7EA4-4AE3-9B79-36E0CAD60EA1}" destId="{10CD742C-5DCC-47D0-BF80-09D999A83051}" srcOrd="0" destOrd="0" presId="urn:microsoft.com/office/officeart/2024/3/layout/verticalVisualTextBlock1"/>
    <dgm:cxn modelId="{FE57BF65-C0FA-499F-ACF1-12FC9900F91D}" type="presOf" srcId="{37A92F67-D026-4F95-9D16-D5A7C233E247}" destId="{5102531B-5BFA-44F9-8458-90F0082BF7FA}" srcOrd="0" destOrd="0" presId="urn:microsoft.com/office/officeart/2024/3/layout/verticalVisualTextBlock1"/>
    <dgm:cxn modelId="{553E8947-6AD7-4BD5-A8E5-2DCCA1AC4040}" type="presOf" srcId="{02709232-50B9-4DA5-AE91-2A05095D0B86}" destId="{5668F388-DDAD-436C-90AF-8CCCC2FD434F}" srcOrd="0" destOrd="0" presId="urn:microsoft.com/office/officeart/2024/3/layout/verticalVisualTextBlock1"/>
    <dgm:cxn modelId="{648CCE5A-0257-48C8-A019-002AB1EE3751}" type="presOf" srcId="{F3EC0202-4A0B-4235-A706-D8A20500AA30}" destId="{14E0BBF3-C5A1-44C1-A7B0-5F70FA2E83F0}" srcOrd="0" destOrd="0" presId="urn:microsoft.com/office/officeart/2024/3/layout/verticalVisualTextBlock1"/>
    <dgm:cxn modelId="{9949F08C-A56A-4C0C-930D-FFD660028C3A}" type="presOf" srcId="{F788DFF4-8F1A-489C-AC82-E388EE4DB5D3}" destId="{923A1C0E-929D-4009-8CDA-8BCDB0A1BE03}" srcOrd="0" destOrd="0" presId="urn:microsoft.com/office/officeart/2024/3/layout/verticalVisualTextBlock1"/>
    <dgm:cxn modelId="{881DE48E-FDFC-4EB2-A23E-4CE8D9D6ADFC}" srcId="{02709232-50B9-4DA5-AE91-2A05095D0B86}" destId="{F788DFF4-8F1A-489C-AC82-E388EE4DB5D3}" srcOrd="0" destOrd="0" parTransId="{F6F669FC-A2BC-4149-AC1A-3AA664D914A2}" sibTransId="{A0EEF84B-EC6C-4ACE-8601-EA72E6B30726}"/>
    <dgm:cxn modelId="{CC0750C0-B7E1-4FBD-8E07-5C31180931D5}" type="presOf" srcId="{60042350-80AF-4AF4-8A1C-D0AF0505E591}" destId="{D118510F-0A11-46C7-B963-6C4BF6805F3D}" srcOrd="0" destOrd="0" presId="urn:microsoft.com/office/officeart/2024/3/layout/verticalVisualTextBlock1"/>
    <dgm:cxn modelId="{2B23B7D2-A66D-4528-B22A-C228F5D8C27B}" srcId="{F3EC0202-4A0B-4235-A706-D8A20500AA30}" destId="{02709232-50B9-4DA5-AE91-2A05095D0B86}" srcOrd="0" destOrd="0" parTransId="{2B9A550A-BB59-4E93-AF9F-F9F145937FD6}" sibTransId="{60042350-80AF-4AF4-8A1C-D0AF0505E591}"/>
    <dgm:cxn modelId="{51F256D5-718B-4917-9644-3571548ADF40}" srcId="{F3EC0202-4A0B-4235-A706-D8A20500AA30}" destId="{C5034D4F-C942-438D-A54A-406DB93E9CE7}" srcOrd="2" destOrd="0" parTransId="{D7879985-1151-4079-ABC4-F08F536E6819}" sibTransId="{AB092960-0E6A-4950-9A39-F469F6419B53}"/>
    <dgm:cxn modelId="{5E2C2790-3C98-4826-9B07-97C49A797EA7}" type="presParOf" srcId="{14E0BBF3-C5A1-44C1-A7B0-5F70FA2E83F0}" destId="{0EA55280-D6FA-4677-B63B-226605C4398B}" srcOrd="0" destOrd="0" presId="urn:microsoft.com/office/officeart/2024/3/layout/verticalVisualTextBlock1"/>
    <dgm:cxn modelId="{297B5E19-0442-4FB8-9613-2384972A6924}" type="presParOf" srcId="{0EA55280-D6FA-4677-B63B-226605C4398B}" destId="{FB4BB5DF-92E7-4DB9-8F46-8DB8D6FF057D}" srcOrd="0" destOrd="0" presId="urn:microsoft.com/office/officeart/2024/3/layout/verticalVisualTextBlock1"/>
    <dgm:cxn modelId="{F87AB756-ECF5-4E5D-A661-108477695D47}" type="presParOf" srcId="{0EA55280-D6FA-4677-B63B-226605C4398B}" destId="{5668F388-DDAD-436C-90AF-8CCCC2FD434F}" srcOrd="1" destOrd="0" presId="urn:microsoft.com/office/officeart/2024/3/layout/verticalVisualTextBlock1"/>
    <dgm:cxn modelId="{511FE25E-F558-4081-B26D-0FA6D19A0719}" type="presParOf" srcId="{0EA55280-D6FA-4677-B63B-226605C4398B}" destId="{923A1C0E-929D-4009-8CDA-8BCDB0A1BE03}" srcOrd="2" destOrd="0" presId="urn:microsoft.com/office/officeart/2024/3/layout/verticalVisualTextBlock1"/>
    <dgm:cxn modelId="{4E9D198F-6D63-4286-AD81-2BC2DE6DD2CB}" type="presParOf" srcId="{14E0BBF3-C5A1-44C1-A7B0-5F70FA2E83F0}" destId="{D118510F-0A11-46C7-B963-6C4BF6805F3D}" srcOrd="1" destOrd="0" presId="urn:microsoft.com/office/officeart/2024/3/layout/verticalVisualTextBlock1"/>
    <dgm:cxn modelId="{8104F942-CE44-4535-92A6-14D5B17066FE}" type="presParOf" srcId="{14E0BBF3-C5A1-44C1-A7B0-5F70FA2E83F0}" destId="{95AACA9B-0801-4DA4-B764-442D0D007C0B}" srcOrd="2" destOrd="0" presId="urn:microsoft.com/office/officeart/2024/3/layout/verticalVisualTextBlock1"/>
    <dgm:cxn modelId="{159AB39F-D095-4758-9DFD-8F11F4847E65}" type="presParOf" srcId="{95AACA9B-0801-4DA4-B764-442D0D007C0B}" destId="{EFFF6A0A-54F7-4E16-A481-B7F06971B149}" srcOrd="0" destOrd="0" presId="urn:microsoft.com/office/officeart/2024/3/layout/verticalVisualTextBlock1"/>
    <dgm:cxn modelId="{901F51DC-7861-449E-A848-68DE4F62C917}" type="presParOf" srcId="{95AACA9B-0801-4DA4-B764-442D0D007C0B}" destId="{DEFA8158-9D72-4820-9301-E9469504F632}" srcOrd="1" destOrd="0" presId="urn:microsoft.com/office/officeart/2024/3/layout/verticalVisualTextBlock1"/>
    <dgm:cxn modelId="{FF3C716A-F288-4E56-B83E-EAC009FBB034}" type="presParOf" srcId="{95AACA9B-0801-4DA4-B764-442D0D007C0B}" destId="{5102531B-5BFA-44F9-8458-90F0082BF7FA}" srcOrd="2" destOrd="0" presId="urn:microsoft.com/office/officeart/2024/3/layout/verticalVisualTextBlock1"/>
    <dgm:cxn modelId="{DF153A29-3C05-4B1D-865F-67DD6893F07A}" type="presParOf" srcId="{14E0BBF3-C5A1-44C1-A7B0-5F70FA2E83F0}" destId="{10CD742C-5DCC-47D0-BF80-09D999A83051}" srcOrd="3" destOrd="0" presId="urn:microsoft.com/office/officeart/2024/3/layout/verticalVisualTextBlock1"/>
    <dgm:cxn modelId="{6FEF9092-3733-43C7-B30D-D7402729E31B}" type="presParOf" srcId="{14E0BBF3-C5A1-44C1-A7B0-5F70FA2E83F0}" destId="{FAA778CF-00A1-4950-973E-A298132710CA}" srcOrd="4" destOrd="0" presId="urn:microsoft.com/office/officeart/2024/3/layout/verticalVisualTextBlock1"/>
    <dgm:cxn modelId="{A742DA7C-46C8-48EA-B299-586BA101696D}" type="presParOf" srcId="{FAA778CF-00A1-4950-973E-A298132710CA}" destId="{D4136A7F-823E-45CF-B8CD-CF9A2A614455}" srcOrd="0" destOrd="0" presId="urn:microsoft.com/office/officeart/2024/3/layout/verticalVisualTextBlock1"/>
    <dgm:cxn modelId="{2117EC0A-225B-459D-A2CC-00299BCF15C9}" type="presParOf" srcId="{FAA778CF-00A1-4950-973E-A298132710CA}" destId="{073E0A71-80BB-4616-948B-DFEA26305F5F}" srcOrd="1" destOrd="0" presId="urn:microsoft.com/office/officeart/2024/3/layout/verticalVisualTextBlock1"/>
    <dgm:cxn modelId="{01ACD50B-4A2B-438C-B445-DC9B0A0F8573}" type="presParOf" srcId="{FAA778CF-00A1-4950-973E-A298132710CA}" destId="{27307777-AEB5-45D1-9A1A-EF771149C56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47159F-E0EB-446F-9997-4E65BA9FCA8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972E0B46-CC6C-42CA-B88A-9E8F9F9B0710}">
      <dgm:prSet/>
      <dgm:spPr/>
      <dgm:t>
        <a:bodyPr/>
        <a:lstStyle/>
        <a:p>
          <a:pPr>
            <a:lnSpc>
              <a:spcPct val="100000"/>
            </a:lnSpc>
            <a:defRPr b="1"/>
          </a:pPr>
          <a:r>
            <a:rPr lang="en-US"/>
            <a:t>Technological Advancements</a:t>
          </a:r>
        </a:p>
      </dgm:t>
    </dgm:pt>
    <dgm:pt modelId="{A151395B-4FC7-4E89-A05D-5FB67A24DBAE}" type="parTrans" cxnId="{27810537-63A3-4DE4-88D5-C08C070F442A}">
      <dgm:prSet/>
      <dgm:spPr/>
      <dgm:t>
        <a:bodyPr/>
        <a:lstStyle/>
        <a:p>
          <a:endParaRPr lang="en-US"/>
        </a:p>
      </dgm:t>
    </dgm:pt>
    <dgm:pt modelId="{28D87ACC-2ACA-4E6C-886A-72E4D8FBB6F9}" type="sibTrans" cxnId="{27810537-63A3-4DE4-88D5-C08C070F442A}">
      <dgm:prSet/>
      <dgm:spPr/>
      <dgm:t>
        <a:bodyPr/>
        <a:lstStyle/>
        <a:p>
          <a:pPr>
            <a:lnSpc>
              <a:spcPct val="100000"/>
            </a:lnSpc>
            <a:defRPr b="1"/>
          </a:pPr>
          <a:endParaRPr lang="en-US"/>
        </a:p>
      </dgm:t>
    </dgm:pt>
    <dgm:pt modelId="{48F0201F-94EA-40F0-8E1F-8E59DF856F91}">
      <dgm:prSet/>
      <dgm:spPr/>
      <dgm:t>
        <a:bodyPr/>
        <a:lstStyle/>
        <a:p>
          <a:pPr>
            <a:lnSpc>
              <a:spcPct val="100000"/>
            </a:lnSpc>
          </a:pPr>
          <a:r>
            <a:rPr lang="en-US"/>
            <a:t>Smartphones have evolved significantly due to advancements in technology, enhancing communication and accessibility.</a:t>
          </a:r>
        </a:p>
      </dgm:t>
    </dgm:pt>
    <dgm:pt modelId="{E6454817-8388-4890-B728-37EB7405554F}" type="parTrans" cxnId="{F95FE29E-102A-4C3F-9FDF-03E28F68D0D5}">
      <dgm:prSet/>
      <dgm:spPr/>
      <dgm:t>
        <a:bodyPr/>
        <a:lstStyle/>
        <a:p>
          <a:endParaRPr lang="en-US"/>
        </a:p>
      </dgm:t>
    </dgm:pt>
    <dgm:pt modelId="{5F251E4F-ED33-4D05-A23E-05D3F691FE3D}" type="sibTrans" cxnId="{F95FE29E-102A-4C3F-9FDF-03E28F68D0D5}">
      <dgm:prSet/>
      <dgm:spPr/>
      <dgm:t>
        <a:bodyPr/>
        <a:lstStyle/>
        <a:p>
          <a:endParaRPr lang="en-US"/>
        </a:p>
      </dgm:t>
    </dgm:pt>
    <dgm:pt modelId="{8B73213A-6034-4F70-80E3-63F7D54ABBF1}">
      <dgm:prSet/>
      <dgm:spPr/>
      <dgm:t>
        <a:bodyPr/>
        <a:lstStyle/>
        <a:p>
          <a:pPr>
            <a:lnSpc>
              <a:spcPct val="100000"/>
            </a:lnSpc>
            <a:defRPr b="1"/>
          </a:pPr>
          <a:r>
            <a:rPr lang="en-US"/>
            <a:t>Impact on Communication</a:t>
          </a:r>
        </a:p>
      </dgm:t>
    </dgm:pt>
    <dgm:pt modelId="{7BBD1AEA-D75B-4A16-B8F3-62F7CF537866}" type="parTrans" cxnId="{54DB1680-A5B5-4E93-8371-886D5F66CE4D}">
      <dgm:prSet/>
      <dgm:spPr/>
      <dgm:t>
        <a:bodyPr/>
        <a:lstStyle/>
        <a:p>
          <a:endParaRPr lang="en-US"/>
        </a:p>
      </dgm:t>
    </dgm:pt>
    <dgm:pt modelId="{6E7809F6-D26A-444B-9675-1583774898D6}" type="sibTrans" cxnId="{54DB1680-A5B5-4E93-8371-886D5F66CE4D}">
      <dgm:prSet/>
      <dgm:spPr/>
      <dgm:t>
        <a:bodyPr/>
        <a:lstStyle/>
        <a:p>
          <a:pPr>
            <a:lnSpc>
              <a:spcPct val="100000"/>
            </a:lnSpc>
            <a:defRPr b="1"/>
          </a:pPr>
          <a:endParaRPr lang="en-US"/>
        </a:p>
      </dgm:t>
    </dgm:pt>
    <dgm:pt modelId="{908AB8EA-AAD0-44B6-8139-162A310E64F8}">
      <dgm:prSet/>
      <dgm:spPr/>
      <dgm:t>
        <a:bodyPr/>
        <a:lstStyle/>
        <a:p>
          <a:pPr>
            <a:lnSpc>
              <a:spcPct val="100000"/>
            </a:lnSpc>
          </a:pPr>
          <a:r>
            <a:rPr lang="en-US"/>
            <a:t>Smartphones have transformed the way we communicate, enabling instant connectivity and information sharing across the globe.</a:t>
          </a:r>
        </a:p>
      </dgm:t>
    </dgm:pt>
    <dgm:pt modelId="{F164FE87-0408-44F8-B62C-1B71D40F67F6}" type="parTrans" cxnId="{A1FB7395-828E-48FD-AAEA-3E14277797F3}">
      <dgm:prSet/>
      <dgm:spPr/>
      <dgm:t>
        <a:bodyPr/>
        <a:lstStyle/>
        <a:p>
          <a:endParaRPr lang="en-US"/>
        </a:p>
      </dgm:t>
    </dgm:pt>
    <dgm:pt modelId="{2E4BF4C4-6BAC-42D3-8FCE-77365E4B5762}" type="sibTrans" cxnId="{A1FB7395-828E-48FD-AAEA-3E14277797F3}">
      <dgm:prSet/>
      <dgm:spPr/>
      <dgm:t>
        <a:bodyPr/>
        <a:lstStyle/>
        <a:p>
          <a:endParaRPr lang="en-US"/>
        </a:p>
      </dgm:t>
    </dgm:pt>
    <dgm:pt modelId="{7D0E17ED-2BB8-418F-8050-222CF1970284}">
      <dgm:prSet/>
      <dgm:spPr/>
      <dgm:t>
        <a:bodyPr/>
        <a:lstStyle/>
        <a:p>
          <a:pPr>
            <a:lnSpc>
              <a:spcPct val="100000"/>
            </a:lnSpc>
            <a:defRPr b="1"/>
          </a:pPr>
          <a:r>
            <a:rPr lang="en-US"/>
            <a:t>Future of Smart Technologies</a:t>
          </a:r>
        </a:p>
      </dgm:t>
    </dgm:pt>
    <dgm:pt modelId="{930DEA67-CAE9-4447-A923-EF3FF57BED65}" type="parTrans" cxnId="{7A82AC17-768C-4737-8819-48285E47C208}">
      <dgm:prSet/>
      <dgm:spPr/>
      <dgm:t>
        <a:bodyPr/>
        <a:lstStyle/>
        <a:p>
          <a:endParaRPr lang="en-US"/>
        </a:p>
      </dgm:t>
    </dgm:pt>
    <dgm:pt modelId="{4630FEA9-7D70-4D92-BD3A-D18FF34F8042}" type="sibTrans" cxnId="{7A82AC17-768C-4737-8819-48285E47C208}">
      <dgm:prSet/>
      <dgm:spPr/>
      <dgm:t>
        <a:bodyPr/>
        <a:lstStyle/>
        <a:p>
          <a:endParaRPr lang="en-US"/>
        </a:p>
      </dgm:t>
    </dgm:pt>
    <dgm:pt modelId="{4CC271B4-2548-412D-A1BD-17D9787C8599}">
      <dgm:prSet/>
      <dgm:spPr/>
      <dgm:t>
        <a:bodyPr/>
        <a:lstStyle/>
        <a:p>
          <a:pPr>
            <a:lnSpc>
              <a:spcPct val="100000"/>
            </a:lnSpc>
          </a:pPr>
          <a:r>
            <a:rPr lang="en-US"/>
            <a:t>The ongoing evolution of smartphones suggests a future of even smarter technologies that will further shape our lives.</a:t>
          </a:r>
        </a:p>
      </dgm:t>
    </dgm:pt>
    <dgm:pt modelId="{0C9AB56B-82F4-4DE3-92CC-CD019B59FF45}" type="parTrans" cxnId="{EA6BFED1-C7AE-4BD3-B5BB-8B18E2BBC451}">
      <dgm:prSet/>
      <dgm:spPr/>
      <dgm:t>
        <a:bodyPr/>
        <a:lstStyle/>
        <a:p>
          <a:endParaRPr lang="en-US"/>
        </a:p>
      </dgm:t>
    </dgm:pt>
    <dgm:pt modelId="{57186FC6-C33C-4628-A2F3-E816B6AD9D21}" type="sibTrans" cxnId="{EA6BFED1-C7AE-4BD3-B5BB-8B18E2BBC451}">
      <dgm:prSet/>
      <dgm:spPr/>
      <dgm:t>
        <a:bodyPr/>
        <a:lstStyle/>
        <a:p>
          <a:endParaRPr lang="en-US"/>
        </a:p>
      </dgm:t>
    </dgm:pt>
    <dgm:pt modelId="{35D15517-6ACD-4D66-9858-30AE0E6E234C}" type="pres">
      <dgm:prSet presAssocID="{3447159F-E0EB-446F-9997-4E65BA9FCA8C}" presName="Name0" presStyleCnt="0">
        <dgm:presLayoutVars>
          <dgm:dir/>
          <dgm:resizeHandles val="exact"/>
        </dgm:presLayoutVars>
      </dgm:prSet>
      <dgm:spPr/>
    </dgm:pt>
    <dgm:pt modelId="{AE6D9CDB-C36E-4E50-979B-7D1BFC4C1EB4}" type="pres">
      <dgm:prSet presAssocID="{972E0B46-CC6C-42CA-B88A-9E8F9F9B0710}" presName="compNode" presStyleCnt="0"/>
      <dgm:spPr/>
    </dgm:pt>
    <dgm:pt modelId="{950E34D2-F0AF-43BD-9389-9876524E027A}" type="pres">
      <dgm:prSet presAssocID="{972E0B46-CC6C-42CA-B88A-9E8F9F9B0710}" presName="pictRect" presStyleLbl="revTx" presStyleIdx="0" presStyleCnt="6">
        <dgm:presLayoutVars>
          <dgm:chMax val="0"/>
          <dgm:bulletEnabled/>
        </dgm:presLayoutVars>
      </dgm:prSet>
      <dgm:spPr/>
    </dgm:pt>
    <dgm:pt modelId="{E1E89D33-66DE-457F-A556-B56786A24799}" type="pres">
      <dgm:prSet presAssocID="{972E0B46-CC6C-42CA-B88A-9E8F9F9B0710}" presName="textRect" presStyleLbl="revTx" presStyleIdx="1" presStyleCnt="6">
        <dgm:presLayoutVars>
          <dgm:bulletEnabled/>
        </dgm:presLayoutVars>
      </dgm:prSet>
      <dgm:spPr/>
    </dgm:pt>
    <dgm:pt modelId="{39F78789-B800-44DD-8CD0-2C9F4994221A}" type="pres">
      <dgm:prSet presAssocID="{28D87ACC-2ACA-4E6C-886A-72E4D8FBB6F9}" presName="sibTrans" presStyleLbl="sibTrans2D1" presStyleIdx="0" presStyleCnt="0"/>
      <dgm:spPr/>
    </dgm:pt>
    <dgm:pt modelId="{1BF51B28-5B3C-4FEC-ACE5-9B1AC50DFCEF}" type="pres">
      <dgm:prSet presAssocID="{8B73213A-6034-4F70-80E3-63F7D54ABBF1}" presName="compNode" presStyleCnt="0"/>
      <dgm:spPr/>
    </dgm:pt>
    <dgm:pt modelId="{65D5BAE2-673B-468B-B4B6-41E2A95E7669}" type="pres">
      <dgm:prSet presAssocID="{8B73213A-6034-4F70-80E3-63F7D54ABBF1}" presName="pictRect" presStyleLbl="revTx" presStyleIdx="2" presStyleCnt="6">
        <dgm:presLayoutVars>
          <dgm:chMax val="0"/>
          <dgm:bulletEnabled/>
        </dgm:presLayoutVars>
      </dgm:prSet>
      <dgm:spPr/>
    </dgm:pt>
    <dgm:pt modelId="{811AA13B-4CD1-4593-BB46-504F4A12C288}" type="pres">
      <dgm:prSet presAssocID="{8B73213A-6034-4F70-80E3-63F7D54ABBF1}" presName="textRect" presStyleLbl="revTx" presStyleIdx="3" presStyleCnt="6">
        <dgm:presLayoutVars>
          <dgm:bulletEnabled/>
        </dgm:presLayoutVars>
      </dgm:prSet>
      <dgm:spPr/>
    </dgm:pt>
    <dgm:pt modelId="{C74B3626-AB74-4FB2-B96C-37F71A88F81E}" type="pres">
      <dgm:prSet presAssocID="{6E7809F6-D26A-444B-9675-1583774898D6}" presName="sibTrans" presStyleLbl="sibTrans2D1" presStyleIdx="0" presStyleCnt="0"/>
      <dgm:spPr/>
    </dgm:pt>
    <dgm:pt modelId="{5D0022FC-6C19-43FC-B2C3-5C8AB7812DCB}" type="pres">
      <dgm:prSet presAssocID="{7D0E17ED-2BB8-418F-8050-222CF1970284}" presName="compNode" presStyleCnt="0"/>
      <dgm:spPr/>
    </dgm:pt>
    <dgm:pt modelId="{F8B4E0CD-0ED4-41AF-9CC4-3FA059AC9633}" type="pres">
      <dgm:prSet presAssocID="{7D0E17ED-2BB8-418F-8050-222CF1970284}" presName="pictRect" presStyleLbl="revTx" presStyleIdx="4" presStyleCnt="6">
        <dgm:presLayoutVars>
          <dgm:chMax val="0"/>
          <dgm:bulletEnabled/>
        </dgm:presLayoutVars>
      </dgm:prSet>
      <dgm:spPr/>
    </dgm:pt>
    <dgm:pt modelId="{836AD99D-86AA-4209-A8F3-C674AEDA86B2}" type="pres">
      <dgm:prSet presAssocID="{7D0E17ED-2BB8-418F-8050-222CF1970284}" presName="textRect" presStyleLbl="revTx" presStyleIdx="5" presStyleCnt="6">
        <dgm:presLayoutVars>
          <dgm:bulletEnabled/>
        </dgm:presLayoutVars>
      </dgm:prSet>
      <dgm:spPr/>
    </dgm:pt>
  </dgm:ptLst>
  <dgm:cxnLst>
    <dgm:cxn modelId="{F9DA1A04-EC02-4A76-BCAC-84A659406D03}" type="presOf" srcId="{7D0E17ED-2BB8-418F-8050-222CF1970284}" destId="{F8B4E0CD-0ED4-41AF-9CC4-3FA059AC9633}" srcOrd="0" destOrd="0" presId="urn:microsoft.com/office/officeart/2024/3/layout/hArchList1"/>
    <dgm:cxn modelId="{5D3C9310-3AA1-4682-9DAC-42670750B54A}" type="presOf" srcId="{48F0201F-94EA-40F0-8E1F-8E59DF856F91}" destId="{E1E89D33-66DE-457F-A556-B56786A24799}" srcOrd="0" destOrd="0" presId="urn:microsoft.com/office/officeart/2024/3/layout/hArchList1"/>
    <dgm:cxn modelId="{7A82AC17-768C-4737-8819-48285E47C208}" srcId="{3447159F-E0EB-446F-9997-4E65BA9FCA8C}" destId="{7D0E17ED-2BB8-418F-8050-222CF1970284}" srcOrd="2" destOrd="0" parTransId="{930DEA67-CAE9-4447-A923-EF3FF57BED65}" sibTransId="{4630FEA9-7D70-4D92-BD3A-D18FF34F8042}"/>
    <dgm:cxn modelId="{A9831E26-513E-4B8A-9DCE-C97D51F67DA1}" type="presOf" srcId="{3447159F-E0EB-446F-9997-4E65BA9FCA8C}" destId="{35D15517-6ACD-4D66-9858-30AE0E6E234C}" srcOrd="0" destOrd="0" presId="urn:microsoft.com/office/officeart/2024/3/layout/hArchList1"/>
    <dgm:cxn modelId="{299AFA34-B4CF-4B0E-B1DC-22FEC90C7BF6}" type="presOf" srcId="{28D87ACC-2ACA-4E6C-886A-72E4D8FBB6F9}" destId="{39F78789-B800-44DD-8CD0-2C9F4994221A}" srcOrd="0" destOrd="0" presId="urn:microsoft.com/office/officeart/2024/3/layout/hArchList1"/>
    <dgm:cxn modelId="{27810537-63A3-4DE4-88D5-C08C070F442A}" srcId="{3447159F-E0EB-446F-9997-4E65BA9FCA8C}" destId="{972E0B46-CC6C-42CA-B88A-9E8F9F9B0710}" srcOrd="0" destOrd="0" parTransId="{A151395B-4FC7-4E89-A05D-5FB67A24DBAE}" sibTransId="{28D87ACC-2ACA-4E6C-886A-72E4D8FBB6F9}"/>
    <dgm:cxn modelId="{D992895C-9C54-44A2-9B2E-4B7170748732}" type="presOf" srcId="{8B73213A-6034-4F70-80E3-63F7D54ABBF1}" destId="{65D5BAE2-673B-468B-B4B6-41E2A95E7669}" srcOrd="0" destOrd="0" presId="urn:microsoft.com/office/officeart/2024/3/layout/hArchList1"/>
    <dgm:cxn modelId="{23F74870-5AFD-4514-ADFE-5C55341B7598}" type="presOf" srcId="{972E0B46-CC6C-42CA-B88A-9E8F9F9B0710}" destId="{950E34D2-F0AF-43BD-9389-9876524E027A}" srcOrd="0" destOrd="0" presId="urn:microsoft.com/office/officeart/2024/3/layout/hArchList1"/>
    <dgm:cxn modelId="{54DB1680-A5B5-4E93-8371-886D5F66CE4D}" srcId="{3447159F-E0EB-446F-9997-4E65BA9FCA8C}" destId="{8B73213A-6034-4F70-80E3-63F7D54ABBF1}" srcOrd="1" destOrd="0" parTransId="{7BBD1AEA-D75B-4A16-B8F3-62F7CF537866}" sibTransId="{6E7809F6-D26A-444B-9675-1583774898D6}"/>
    <dgm:cxn modelId="{A1FB7395-828E-48FD-AAEA-3E14277797F3}" srcId="{8B73213A-6034-4F70-80E3-63F7D54ABBF1}" destId="{908AB8EA-AAD0-44B6-8139-162A310E64F8}" srcOrd="0" destOrd="0" parTransId="{F164FE87-0408-44F8-B62C-1B71D40F67F6}" sibTransId="{2E4BF4C4-6BAC-42D3-8FCE-77365E4B5762}"/>
    <dgm:cxn modelId="{F95FE29E-102A-4C3F-9FDF-03E28F68D0D5}" srcId="{972E0B46-CC6C-42CA-B88A-9E8F9F9B0710}" destId="{48F0201F-94EA-40F0-8E1F-8E59DF856F91}" srcOrd="0" destOrd="0" parTransId="{E6454817-8388-4890-B728-37EB7405554F}" sibTransId="{5F251E4F-ED33-4D05-A23E-05D3F691FE3D}"/>
    <dgm:cxn modelId="{77F8B6D0-3CD7-4D49-89F9-3AD96CBD7F84}" type="presOf" srcId="{908AB8EA-AAD0-44B6-8139-162A310E64F8}" destId="{811AA13B-4CD1-4593-BB46-504F4A12C288}" srcOrd="0" destOrd="0" presId="urn:microsoft.com/office/officeart/2024/3/layout/hArchList1"/>
    <dgm:cxn modelId="{EA6BFED1-C7AE-4BD3-B5BB-8B18E2BBC451}" srcId="{7D0E17ED-2BB8-418F-8050-222CF1970284}" destId="{4CC271B4-2548-412D-A1BD-17D9787C8599}" srcOrd="0" destOrd="0" parTransId="{0C9AB56B-82F4-4DE3-92CC-CD019B59FF45}" sibTransId="{57186FC6-C33C-4628-A2F3-E816B6AD9D21}"/>
    <dgm:cxn modelId="{DE8FA2EB-C87A-42BA-89AC-E88DF72DD287}" type="presOf" srcId="{4CC271B4-2548-412D-A1BD-17D9787C8599}" destId="{836AD99D-86AA-4209-A8F3-C674AEDA86B2}" srcOrd="0" destOrd="0" presId="urn:microsoft.com/office/officeart/2024/3/layout/hArchList1"/>
    <dgm:cxn modelId="{AC4152F0-BBC3-41FC-9727-F0642AF99976}" type="presOf" srcId="{6E7809F6-D26A-444B-9675-1583774898D6}" destId="{C74B3626-AB74-4FB2-B96C-37F71A88F81E}" srcOrd="0" destOrd="0" presId="urn:microsoft.com/office/officeart/2024/3/layout/hArchList1"/>
    <dgm:cxn modelId="{AC6004ED-4DF2-4E71-AB0C-3D87EF20FEAC}" type="presParOf" srcId="{35D15517-6ACD-4D66-9858-30AE0E6E234C}" destId="{AE6D9CDB-C36E-4E50-979B-7D1BFC4C1EB4}" srcOrd="0" destOrd="0" presId="urn:microsoft.com/office/officeart/2024/3/layout/hArchList1"/>
    <dgm:cxn modelId="{3707B308-FDAB-4C71-B4F3-C94E60E938FD}" type="presParOf" srcId="{AE6D9CDB-C36E-4E50-979B-7D1BFC4C1EB4}" destId="{950E34D2-F0AF-43BD-9389-9876524E027A}" srcOrd="0" destOrd="0" presId="urn:microsoft.com/office/officeart/2024/3/layout/hArchList1"/>
    <dgm:cxn modelId="{3C563BD2-06A4-44AB-8E4C-2E1EA887D6E6}" type="presParOf" srcId="{AE6D9CDB-C36E-4E50-979B-7D1BFC4C1EB4}" destId="{E1E89D33-66DE-457F-A556-B56786A24799}" srcOrd="1" destOrd="0" presId="urn:microsoft.com/office/officeart/2024/3/layout/hArchList1"/>
    <dgm:cxn modelId="{C760B407-B9BF-42E8-9A03-F641110CFC08}" type="presParOf" srcId="{35D15517-6ACD-4D66-9858-30AE0E6E234C}" destId="{39F78789-B800-44DD-8CD0-2C9F4994221A}" srcOrd="1" destOrd="0" presId="urn:microsoft.com/office/officeart/2024/3/layout/hArchList1"/>
    <dgm:cxn modelId="{8EDE8640-28A4-451C-AEF1-4AE6DBE15F21}" type="presParOf" srcId="{35D15517-6ACD-4D66-9858-30AE0E6E234C}" destId="{1BF51B28-5B3C-4FEC-ACE5-9B1AC50DFCEF}" srcOrd="2" destOrd="0" presId="urn:microsoft.com/office/officeart/2024/3/layout/hArchList1"/>
    <dgm:cxn modelId="{5010512A-597E-4240-89D0-E2FFC9249FE8}" type="presParOf" srcId="{1BF51B28-5B3C-4FEC-ACE5-9B1AC50DFCEF}" destId="{65D5BAE2-673B-468B-B4B6-41E2A95E7669}" srcOrd="0" destOrd="0" presId="urn:microsoft.com/office/officeart/2024/3/layout/hArchList1"/>
    <dgm:cxn modelId="{E4D477EA-2D5A-465D-B86F-A72174DB8A2E}" type="presParOf" srcId="{1BF51B28-5B3C-4FEC-ACE5-9B1AC50DFCEF}" destId="{811AA13B-4CD1-4593-BB46-504F4A12C288}" srcOrd="1" destOrd="0" presId="urn:microsoft.com/office/officeart/2024/3/layout/hArchList1"/>
    <dgm:cxn modelId="{190915CC-A3EC-420D-BE42-681453AA7BFD}" type="presParOf" srcId="{35D15517-6ACD-4D66-9858-30AE0E6E234C}" destId="{C74B3626-AB74-4FB2-B96C-37F71A88F81E}" srcOrd="3" destOrd="0" presId="urn:microsoft.com/office/officeart/2024/3/layout/hArchList1"/>
    <dgm:cxn modelId="{D058A074-6931-4A71-BF17-939AC1B9E3CC}" type="presParOf" srcId="{35D15517-6ACD-4D66-9858-30AE0E6E234C}" destId="{5D0022FC-6C19-43FC-B2C3-5C8AB7812DCB}" srcOrd="4" destOrd="0" presId="urn:microsoft.com/office/officeart/2024/3/layout/hArchList1"/>
    <dgm:cxn modelId="{F8B493C6-ED93-4751-A561-D62089D42810}" type="presParOf" srcId="{5D0022FC-6C19-43FC-B2C3-5C8AB7812DCB}" destId="{F8B4E0CD-0ED4-41AF-9CC4-3FA059AC9633}" srcOrd="0" destOrd="0" presId="urn:microsoft.com/office/officeart/2024/3/layout/hArchList1"/>
    <dgm:cxn modelId="{295EFC35-793D-4641-B18A-FF45E3273031}" type="presParOf" srcId="{5D0022FC-6C19-43FC-B2C3-5C8AB7812DCB}" destId="{836AD99D-86AA-4209-A8F3-C674AEDA86B2}"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238FE-D80F-4490-8CB8-0FAA80A020C7}">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23251" r="-10" b="-9"/>
          <a:stretch/>
        </a:blipFill>
        <a:ln>
          <a:noFill/>
        </a:ln>
        <a:effectLst/>
      </dsp:spPr>
      <dsp:style>
        <a:lnRef idx="0">
          <a:scrgbClr r="0" g="0" b="0"/>
        </a:lnRef>
        <a:fillRef idx="3">
          <a:scrgbClr r="0" g="0" b="0"/>
        </a:fillRef>
        <a:effectRef idx="2">
          <a:scrgbClr r="0" g="0" b="0"/>
        </a:effectRef>
        <a:fontRef idx="minor">
          <a:schemeClr val="lt1"/>
        </a:fontRef>
      </dsp:style>
    </dsp:sp>
    <dsp:sp modelId="{32574D0E-B8C9-49D5-8CDC-2161E34122F5}">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Emergence of PDAs</a:t>
          </a:r>
        </a:p>
      </dsp:txBody>
      <dsp:txXfrm>
        <a:off x="1861599" y="0"/>
        <a:ext cx="5167674" cy="346182"/>
      </dsp:txXfrm>
    </dsp:sp>
    <dsp:sp modelId="{DD52CD6D-2D46-447E-9B42-731D7B7B61F5}">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Personal Digital Assistants were among the first smart devices, providing essential features for personal organization.</a:t>
          </a:r>
        </a:p>
      </dsp:txBody>
      <dsp:txXfrm>
        <a:off x="1861599" y="346182"/>
        <a:ext cx="5167674" cy="1335417"/>
      </dsp:txXfrm>
    </dsp:sp>
    <dsp:sp modelId="{C5C0D48C-7B9C-407C-922C-EB09C66DDF2C}">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 r="-1"/>
          <a:stretch/>
        </a:blipFill>
        <a:ln>
          <a:noFill/>
        </a:ln>
        <a:effectLst/>
      </dsp:spPr>
      <dsp:style>
        <a:lnRef idx="0">
          <a:scrgbClr r="0" g="0" b="0"/>
        </a:lnRef>
        <a:fillRef idx="3">
          <a:scrgbClr r="0" g="0" b="0"/>
        </a:fillRef>
        <a:effectRef idx="2">
          <a:scrgbClr r="0" g="0" b="0"/>
        </a:effectRef>
        <a:fontRef idx="minor">
          <a:schemeClr val="lt1"/>
        </a:fontRef>
      </dsp:style>
    </dsp:sp>
    <dsp:sp modelId="{D40FE9CA-7E3E-4D4D-8A1D-E6EB8E8E519E}">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Key Features of PDAs</a:t>
          </a:r>
        </a:p>
      </dsp:txBody>
      <dsp:txXfrm>
        <a:off x="1861599" y="1816127"/>
        <a:ext cx="5167674" cy="346182"/>
      </dsp:txXfrm>
    </dsp:sp>
    <dsp:sp modelId="{BFC6DC39-FEB9-472E-AC77-F890E411413F}">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PDAs offered functionalities like calendars, task management, and contact storage, enhancing personal productivity.</a:t>
          </a:r>
        </a:p>
      </dsp:txBody>
      <dsp:txXfrm>
        <a:off x="1861599" y="2162310"/>
        <a:ext cx="5167674" cy="1335417"/>
      </dsp:txXfrm>
    </dsp:sp>
    <dsp:sp modelId="{E8D296BB-FA7F-4B45-B38A-3F5207CCEB88}">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8359" r="4889" b="-2"/>
          <a:stretch/>
        </a:blipFill>
        <a:ln>
          <a:noFill/>
        </a:ln>
        <a:effectLst/>
      </dsp:spPr>
      <dsp:style>
        <a:lnRef idx="0">
          <a:scrgbClr r="0" g="0" b="0"/>
        </a:lnRef>
        <a:fillRef idx="3">
          <a:scrgbClr r="0" g="0" b="0"/>
        </a:fillRef>
        <a:effectRef idx="2">
          <a:scrgbClr r="0" g="0" b="0"/>
        </a:effectRef>
        <a:fontRef idx="minor">
          <a:schemeClr val="lt1"/>
        </a:fontRef>
      </dsp:style>
    </dsp:sp>
    <dsp:sp modelId="{FD8AB865-8E0C-40F9-AC01-8BA68ADDD30B}">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Foundation for Smartphones</a:t>
          </a:r>
        </a:p>
      </dsp:txBody>
      <dsp:txXfrm>
        <a:off x="1861599" y="3632255"/>
        <a:ext cx="5167674" cy="346182"/>
      </dsp:txXfrm>
    </dsp:sp>
    <dsp:sp modelId="{20E9AE25-A69F-43AB-AB86-A0C457533B84}">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capabilities of PDAs paved the way for modern smartphones, influencing their features and functionalities.</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9DC3E-5F45-4EB2-8ACC-348D0E7D87CC}">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4156" r="19093" b="-2"/>
          <a:stretch/>
        </a:blipFill>
        <a:ln>
          <a:noFill/>
        </a:ln>
        <a:effectLst/>
      </dsp:spPr>
      <dsp:style>
        <a:lnRef idx="0">
          <a:scrgbClr r="0" g="0" b="0"/>
        </a:lnRef>
        <a:fillRef idx="3">
          <a:scrgbClr r="0" g="0" b="0"/>
        </a:fillRef>
        <a:effectRef idx="2">
          <a:scrgbClr r="0" g="0" b="0"/>
        </a:effectRef>
        <a:fontRef idx="minor">
          <a:schemeClr val="lt1"/>
        </a:fontRef>
      </dsp:style>
    </dsp:sp>
    <dsp:sp modelId="{3CFBD2DD-7AE1-4AF3-B644-4E8464164F64}">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Monochrome Displays</a:t>
          </a:r>
        </a:p>
      </dsp:txBody>
      <dsp:txXfrm>
        <a:off x="1861599" y="0"/>
        <a:ext cx="5167674" cy="346182"/>
      </dsp:txXfrm>
    </dsp:sp>
    <dsp:sp modelId="{3A578244-D2F0-4C22-95F5-1064FFA01ACE}">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Early mobile phones used monochrome displays, which limited visual interaction and user experience.</a:t>
          </a:r>
        </a:p>
      </dsp:txBody>
      <dsp:txXfrm>
        <a:off x="1861599" y="346182"/>
        <a:ext cx="5167674" cy="1335417"/>
      </dsp:txXfrm>
    </dsp:sp>
    <dsp:sp modelId="{FFEF4476-9F09-48BF-95BF-B5D66260DAFD}">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1993" r="1256" b="-2"/>
          <a:stretch/>
        </a:blipFill>
        <a:ln>
          <a:noFill/>
        </a:ln>
        <a:effectLst/>
      </dsp:spPr>
      <dsp:style>
        <a:lnRef idx="0">
          <a:scrgbClr r="0" g="0" b="0"/>
        </a:lnRef>
        <a:fillRef idx="3">
          <a:scrgbClr r="0" g="0" b="0"/>
        </a:fillRef>
        <a:effectRef idx="2">
          <a:scrgbClr r="0" g="0" b="0"/>
        </a:effectRef>
        <a:fontRef idx="minor">
          <a:schemeClr val="lt1"/>
        </a:fontRef>
      </dsp:style>
    </dsp:sp>
    <dsp:sp modelId="{BCB8560A-B8BD-4328-9FA9-A4D7106F3794}">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Introduction of LCD Technology</a:t>
          </a:r>
        </a:p>
      </dsp:txBody>
      <dsp:txXfrm>
        <a:off x="1861599" y="1816127"/>
        <a:ext cx="5167674" cy="346182"/>
      </dsp:txXfrm>
    </dsp:sp>
    <dsp:sp modelId="{27BA2CC1-A8CB-433A-9AFB-4238AD150014}">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shift to LCD technology represented a major advancement, improving readability and usability of mobile devices.</a:t>
          </a:r>
        </a:p>
      </dsp:txBody>
      <dsp:txXfrm>
        <a:off x="1861599" y="2162310"/>
        <a:ext cx="5167674" cy="1335417"/>
      </dsp:txXfrm>
    </dsp:sp>
    <dsp:sp modelId="{44498FDA-15CD-45C2-B9D1-3C36E1B5E55B}">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395" r="14358" b="4"/>
          <a:stretch/>
        </a:blipFill>
        <a:ln>
          <a:noFill/>
        </a:ln>
        <a:effectLst/>
      </dsp:spPr>
      <dsp:style>
        <a:lnRef idx="0">
          <a:scrgbClr r="0" g="0" b="0"/>
        </a:lnRef>
        <a:fillRef idx="3">
          <a:scrgbClr r="0" g="0" b="0"/>
        </a:fillRef>
        <a:effectRef idx="2">
          <a:scrgbClr r="0" g="0" b="0"/>
        </a:effectRef>
        <a:fontRef idx="minor">
          <a:schemeClr val="lt1"/>
        </a:fontRef>
      </dsp:style>
    </dsp:sp>
    <dsp:sp modelId="{B83A76B5-C7BE-4E45-888D-BAF5641C215F}">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User-Friendly Interface</a:t>
          </a:r>
        </a:p>
      </dsp:txBody>
      <dsp:txXfrm>
        <a:off x="1861599" y="3632255"/>
        <a:ext cx="5167674" cy="346182"/>
      </dsp:txXfrm>
    </dsp:sp>
    <dsp:sp modelId="{046FDA63-E8E5-4F18-8072-65FDAA078570}">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LCD displays enhanced the user interface, making mobile devices more intuitive and accessible for users.</a:t>
          </a:r>
        </a:p>
      </dsp:txBody>
      <dsp:txXfrm>
        <a:off x="1861599" y="3978438"/>
        <a:ext cx="5167674" cy="1335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BB5DF-92E7-4DB9-8F46-8DB8D6FF057D}">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4180" r="9572" b="3"/>
          <a:stretch/>
        </a:blipFill>
        <a:ln>
          <a:noFill/>
        </a:ln>
        <a:effectLst/>
      </dsp:spPr>
      <dsp:style>
        <a:lnRef idx="0">
          <a:scrgbClr r="0" g="0" b="0"/>
        </a:lnRef>
        <a:fillRef idx="3">
          <a:scrgbClr r="0" g="0" b="0"/>
        </a:fillRef>
        <a:effectRef idx="2">
          <a:scrgbClr r="0" g="0" b="0"/>
        </a:effectRef>
        <a:fontRef idx="minor">
          <a:schemeClr val="lt1"/>
        </a:fontRef>
      </dsp:style>
    </dsp:sp>
    <dsp:sp modelId="{5668F388-DDAD-436C-90AF-8CCCC2FD434F}">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Faster Data Speeds</a:t>
          </a:r>
        </a:p>
      </dsp:txBody>
      <dsp:txXfrm>
        <a:off x="1861599" y="0"/>
        <a:ext cx="5167674" cy="346182"/>
      </dsp:txXfrm>
    </dsp:sp>
    <dsp:sp modelId="{923A1C0E-929D-4009-8CDA-8BCDB0A1BE03}">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5G technology offers significantly faster data speeds compared to previous generations, which will enhance mobile connectivity.</a:t>
          </a:r>
        </a:p>
      </dsp:txBody>
      <dsp:txXfrm>
        <a:off x="1861599" y="346182"/>
        <a:ext cx="5167674" cy="1335417"/>
      </dsp:txXfrm>
    </dsp:sp>
    <dsp:sp modelId="{EFFF6A0A-54F7-4E16-A481-B7F06971B149}">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5691" r="15560" b="2"/>
          <a:stretch/>
        </a:blipFill>
        <a:ln>
          <a:noFill/>
        </a:ln>
        <a:effectLst/>
      </dsp:spPr>
      <dsp:style>
        <a:lnRef idx="0">
          <a:scrgbClr r="0" g="0" b="0"/>
        </a:lnRef>
        <a:fillRef idx="3">
          <a:scrgbClr r="0" g="0" b="0"/>
        </a:fillRef>
        <a:effectRef idx="2">
          <a:scrgbClr r="0" g="0" b="0"/>
        </a:effectRef>
        <a:fontRef idx="minor">
          <a:schemeClr val="lt1"/>
        </a:fontRef>
      </dsp:style>
    </dsp:sp>
    <dsp:sp modelId="{DEFA8158-9D72-4820-9301-E9469504F632}">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Lower Latency</a:t>
          </a:r>
        </a:p>
      </dsp:txBody>
      <dsp:txXfrm>
        <a:off x="1861599" y="1816127"/>
        <a:ext cx="5167674" cy="346182"/>
      </dsp:txXfrm>
    </dsp:sp>
    <dsp:sp modelId="{5102531B-5BFA-44F9-8458-90F0082BF7FA}">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lower latency of 5G enables real-time applications, making experiences smoother and more responsive, especially in gaming and communication.</a:t>
          </a:r>
        </a:p>
      </dsp:txBody>
      <dsp:txXfrm>
        <a:off x="1861599" y="2162310"/>
        <a:ext cx="5167674" cy="1335417"/>
      </dsp:txXfrm>
    </dsp:sp>
    <dsp:sp modelId="{D4136A7F-823E-45CF-B8CD-CF9A2A614455}">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4518" r="18731" b="-2"/>
          <a:stretch/>
        </a:blipFill>
        <a:ln>
          <a:noFill/>
        </a:ln>
        <a:effectLst/>
      </dsp:spPr>
      <dsp:style>
        <a:lnRef idx="0">
          <a:scrgbClr r="0" g="0" b="0"/>
        </a:lnRef>
        <a:fillRef idx="3">
          <a:scrgbClr r="0" g="0" b="0"/>
        </a:fillRef>
        <a:effectRef idx="2">
          <a:scrgbClr r="0" g="0" b="0"/>
        </a:effectRef>
        <a:fontRef idx="minor">
          <a:schemeClr val="lt1"/>
        </a:fontRef>
      </dsp:style>
    </dsp:sp>
    <dsp:sp modelId="{073E0A71-80BB-4616-948B-DFEA26305F5F}">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New Applications</a:t>
          </a:r>
        </a:p>
      </dsp:txBody>
      <dsp:txXfrm>
        <a:off x="1861599" y="3632255"/>
        <a:ext cx="5167674" cy="346182"/>
      </dsp:txXfrm>
    </dsp:sp>
    <dsp:sp modelId="{27307777-AEB5-45D1-9A1A-EF771149C56B}">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5G facilitates new applications in augmented reality, virtual reality, and the Internet of Things, expanding possibilities for developers and users.</a:t>
          </a:r>
        </a:p>
      </dsp:txBody>
      <dsp:txXfrm>
        <a:off x="1861599" y="3978438"/>
        <a:ext cx="5167674" cy="1335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E34D2-F0AF-43BD-9389-9876524E027A}">
      <dsp:nvSpPr>
        <dsp:cNvPr id="0" name=""/>
        <dsp:cNvSpPr/>
      </dsp:nvSpPr>
      <dsp:spPr>
        <a:xfrm>
          <a:off x="0"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Technological Advancements</a:t>
          </a:r>
        </a:p>
      </dsp:txBody>
      <dsp:txXfrm>
        <a:off x="0" y="0"/>
        <a:ext cx="3377565" cy="320182"/>
      </dsp:txXfrm>
    </dsp:sp>
    <dsp:sp modelId="{E1E89D33-66DE-457F-A556-B56786A24799}">
      <dsp:nvSpPr>
        <dsp:cNvPr id="0" name=""/>
        <dsp:cNvSpPr/>
      </dsp:nvSpPr>
      <dsp:spPr>
        <a:xfrm>
          <a:off x="0"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Smartphones have evolved significantly due to advancements in technology, enhancing communication and accessibility.</a:t>
          </a:r>
        </a:p>
      </dsp:txBody>
      <dsp:txXfrm>
        <a:off x="0" y="320182"/>
        <a:ext cx="3377565" cy="2135895"/>
      </dsp:txXfrm>
    </dsp:sp>
    <dsp:sp modelId="{65D5BAE2-673B-468B-B4B6-41E2A95E7669}">
      <dsp:nvSpPr>
        <dsp:cNvPr id="0" name=""/>
        <dsp:cNvSpPr/>
      </dsp:nvSpPr>
      <dsp:spPr>
        <a:xfrm>
          <a:off x="3715321"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Impact on Communication</a:t>
          </a:r>
        </a:p>
      </dsp:txBody>
      <dsp:txXfrm>
        <a:off x="3715321" y="0"/>
        <a:ext cx="3377565" cy="320182"/>
      </dsp:txXfrm>
    </dsp:sp>
    <dsp:sp modelId="{811AA13B-4CD1-4593-BB46-504F4A12C288}">
      <dsp:nvSpPr>
        <dsp:cNvPr id="0" name=""/>
        <dsp:cNvSpPr/>
      </dsp:nvSpPr>
      <dsp:spPr>
        <a:xfrm>
          <a:off x="3715321"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Smartphones have transformed the way we communicate, enabling instant connectivity and information sharing across the globe.</a:t>
          </a:r>
        </a:p>
      </dsp:txBody>
      <dsp:txXfrm>
        <a:off x="3715321" y="320182"/>
        <a:ext cx="3377565" cy="2135895"/>
      </dsp:txXfrm>
    </dsp:sp>
    <dsp:sp modelId="{F8B4E0CD-0ED4-41AF-9CC4-3FA059AC9633}">
      <dsp:nvSpPr>
        <dsp:cNvPr id="0" name=""/>
        <dsp:cNvSpPr/>
      </dsp:nvSpPr>
      <dsp:spPr>
        <a:xfrm>
          <a:off x="7430643"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of Smart Technologies</a:t>
          </a:r>
        </a:p>
      </dsp:txBody>
      <dsp:txXfrm>
        <a:off x="7430643" y="0"/>
        <a:ext cx="3377565" cy="320182"/>
      </dsp:txXfrm>
    </dsp:sp>
    <dsp:sp modelId="{836AD99D-86AA-4209-A8F3-C674AEDA86B2}">
      <dsp:nvSpPr>
        <dsp:cNvPr id="0" name=""/>
        <dsp:cNvSpPr/>
      </dsp:nvSpPr>
      <dsp:spPr>
        <a:xfrm>
          <a:off x="7430643"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ongoing evolution of smartphones suggests a future of even smarter technologies that will further shape our lives.</a:t>
          </a:r>
        </a:p>
      </dsp:txBody>
      <dsp:txXfrm>
        <a:off x="7430643" y="320182"/>
        <a:ext cx="3377565" cy="21358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A80B2-3D9F-4AB9-9BCA-FEDFE70CC023}"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71B34-6885-4AB7-8310-50C00002E6E2}" type="slidenum">
              <a:rPr lang="en-US" smtClean="0"/>
              <a:t>‹#›</a:t>
            </a:fld>
            <a:endParaRPr lang="en-US"/>
          </a:p>
        </p:txBody>
      </p:sp>
    </p:spTree>
    <p:extLst>
      <p:ext uri="{BB962C8B-B14F-4D97-AF65-F5344CB8AC3E}">
        <p14:creationId xmlns:p14="http://schemas.microsoft.com/office/powerpoint/2010/main" val="3878769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Smartphones have radically transformed the way we communicate, work, and live. This presentation will explore the journey of mobile technology from its early days to today's cutting-edge innovations.
</a:t>
            </a:r>
          </a:p>
        </p:txBody>
      </p:sp>
      <p:sp>
        <p:nvSpPr>
          <p:cNvPr id="4" name="Slide Number Placeholder 3"/>
          <p:cNvSpPr>
            <a:spLocks noGrp="1"/>
          </p:cNvSpPr>
          <p:nvPr>
            <p:ph type="sldNum" sz="quarter" idx="5"/>
          </p:nvPr>
        </p:nvSpPr>
        <p:spPr/>
        <p:txBody>
          <a:bodyPr/>
          <a:lstStyle/>
          <a:p>
            <a:fld id="{9CE535D0-451C-4590-8B07-6B8F6AD64251}" type="slidenum">
              <a:rPr lang="en-US" smtClean="0"/>
              <a:t>1</a:t>
            </a:fld>
            <a:endParaRPr lang="en-US"/>
          </a:p>
        </p:txBody>
      </p:sp>
    </p:spTree>
    <p:extLst>
      <p:ext uri="{BB962C8B-B14F-4D97-AF65-F5344CB8AC3E}">
        <p14:creationId xmlns:p14="http://schemas.microsoft.com/office/powerpoint/2010/main" val="4140165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 Digital Assistants (PDAs) emerged as early smart devices, offering features like calendars and contact management. These devices set the stage for the development of smartphones as we know them today.</a:t>
            </a:r>
          </a:p>
        </p:txBody>
      </p:sp>
      <p:sp>
        <p:nvSpPr>
          <p:cNvPr id="4" name="Slide Number Placeholder 3"/>
          <p:cNvSpPr>
            <a:spLocks noGrp="1"/>
          </p:cNvSpPr>
          <p:nvPr>
            <p:ph type="sldNum" sz="quarter" idx="5"/>
          </p:nvPr>
        </p:nvSpPr>
        <p:spPr/>
        <p:txBody>
          <a:bodyPr/>
          <a:lstStyle/>
          <a:p>
            <a:fld id="{9CE535D0-451C-4590-8B07-6B8F6AD64251}" type="slidenum">
              <a:rPr lang="en-US" smtClean="0"/>
              <a:t>10</a:t>
            </a:fld>
            <a:endParaRPr lang="en-US"/>
          </a:p>
        </p:txBody>
      </p:sp>
    </p:spTree>
    <p:extLst>
      <p:ext uri="{BB962C8B-B14F-4D97-AF65-F5344CB8AC3E}">
        <p14:creationId xmlns:p14="http://schemas.microsoft.com/office/powerpoint/2010/main" val="2008124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players in the smartphone market included companies like Palm, BlackBerry, and Nokia, which introduced pioneering models that shaped the industry's direction and consumer expectations.</a:t>
            </a:r>
          </a:p>
        </p:txBody>
      </p:sp>
      <p:sp>
        <p:nvSpPr>
          <p:cNvPr id="4" name="Slide Number Placeholder 3"/>
          <p:cNvSpPr>
            <a:spLocks noGrp="1"/>
          </p:cNvSpPr>
          <p:nvPr>
            <p:ph type="sldNum" sz="quarter" idx="5"/>
          </p:nvPr>
        </p:nvSpPr>
        <p:spPr/>
        <p:txBody>
          <a:bodyPr/>
          <a:lstStyle/>
          <a:p>
            <a:fld id="{9CE535D0-451C-4590-8B07-6B8F6AD64251}" type="slidenum">
              <a:rPr lang="en-US" smtClean="0"/>
              <a:t>11</a:t>
            </a:fld>
            <a:endParaRPr lang="en-US"/>
          </a:p>
        </p:txBody>
      </p:sp>
    </p:spTree>
    <p:extLst>
      <p:ext uri="{BB962C8B-B14F-4D97-AF65-F5344CB8AC3E}">
        <p14:creationId xmlns:p14="http://schemas.microsoft.com/office/powerpoint/2010/main" val="1726448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Display technology has evolved significantly, enhancing user experience and functionality. From early monochrome screens to modern high-resolution displays, this evolution has played a crucial role in smartphone development.</a:t>
            </a:r>
          </a:p>
        </p:txBody>
      </p:sp>
      <p:sp>
        <p:nvSpPr>
          <p:cNvPr id="4" name="Slide Number Placeholder 3"/>
          <p:cNvSpPr>
            <a:spLocks noGrp="1"/>
          </p:cNvSpPr>
          <p:nvPr>
            <p:ph type="sldNum" sz="quarter" idx="5"/>
          </p:nvPr>
        </p:nvSpPr>
        <p:spPr/>
        <p:txBody>
          <a:bodyPr/>
          <a:lstStyle/>
          <a:p>
            <a:fld id="{9CE535D0-451C-4590-8B07-6B8F6AD64251}" type="slidenum">
              <a:rPr lang="en-US" smtClean="0"/>
              <a:t>12</a:t>
            </a:fld>
            <a:endParaRPr lang="en-US"/>
          </a:p>
        </p:txBody>
      </p:sp>
    </p:spTree>
    <p:extLst>
      <p:ext uri="{BB962C8B-B14F-4D97-AF65-F5344CB8AC3E}">
        <p14:creationId xmlns:p14="http://schemas.microsoft.com/office/powerpoint/2010/main" val="421828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Initial mobile phones featured monochrome displays, which limited visual interaction. The introduction of LCD technology allowed for improved readability and a more user-friendly interface.</a:t>
            </a:r>
          </a:p>
        </p:txBody>
      </p:sp>
      <p:sp>
        <p:nvSpPr>
          <p:cNvPr id="4" name="Slide Number Placeholder 3"/>
          <p:cNvSpPr>
            <a:spLocks noGrp="1"/>
          </p:cNvSpPr>
          <p:nvPr>
            <p:ph type="sldNum" sz="quarter" idx="5"/>
          </p:nvPr>
        </p:nvSpPr>
        <p:spPr/>
        <p:txBody>
          <a:bodyPr/>
          <a:lstStyle/>
          <a:p>
            <a:fld id="{9CE535D0-451C-4590-8B07-6B8F6AD64251}" type="slidenum">
              <a:rPr lang="en-US" smtClean="0"/>
              <a:t>13</a:t>
            </a:fld>
            <a:endParaRPr lang="en-US"/>
          </a:p>
        </p:txBody>
      </p:sp>
    </p:spTree>
    <p:extLst>
      <p:ext uri="{BB962C8B-B14F-4D97-AF65-F5344CB8AC3E}">
        <p14:creationId xmlns:p14="http://schemas.microsoft.com/office/powerpoint/2010/main" val="322553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advent of color screens revolutionized how users interacted with their devices, while touch technology eliminated the need for physical buttons, leading to the rise of touchscreen smartphones.</a:t>
            </a:r>
          </a:p>
        </p:txBody>
      </p:sp>
      <p:sp>
        <p:nvSpPr>
          <p:cNvPr id="4" name="Slide Number Placeholder 3"/>
          <p:cNvSpPr>
            <a:spLocks noGrp="1"/>
          </p:cNvSpPr>
          <p:nvPr>
            <p:ph type="sldNum" sz="quarter" idx="5"/>
          </p:nvPr>
        </p:nvSpPr>
        <p:spPr/>
        <p:txBody>
          <a:bodyPr/>
          <a:lstStyle/>
          <a:p>
            <a:fld id="{9CE535D0-451C-4590-8B07-6B8F6AD64251}" type="slidenum">
              <a:rPr lang="en-US" smtClean="0"/>
              <a:t>14</a:t>
            </a:fld>
            <a:endParaRPr lang="en-US"/>
          </a:p>
        </p:txBody>
      </p:sp>
    </p:spTree>
    <p:extLst>
      <p:ext uri="{BB962C8B-B14F-4D97-AF65-F5344CB8AC3E}">
        <p14:creationId xmlns:p14="http://schemas.microsoft.com/office/powerpoint/2010/main" val="1665979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Significant advancements in display technology, such as Retina, OLED, and AMOLED, have improved image clarity, color accuracy, and energy efficiency, enhancing the overall smartphone experience.</a:t>
            </a:r>
          </a:p>
        </p:txBody>
      </p:sp>
      <p:sp>
        <p:nvSpPr>
          <p:cNvPr id="4" name="Slide Number Placeholder 3"/>
          <p:cNvSpPr>
            <a:spLocks noGrp="1"/>
          </p:cNvSpPr>
          <p:nvPr>
            <p:ph type="sldNum" sz="quarter" idx="5"/>
          </p:nvPr>
        </p:nvSpPr>
        <p:spPr/>
        <p:txBody>
          <a:bodyPr/>
          <a:lstStyle/>
          <a:p>
            <a:fld id="{9CE535D0-451C-4590-8B07-6B8F6AD64251}" type="slidenum">
              <a:rPr lang="en-US" smtClean="0"/>
              <a:t>15</a:t>
            </a:fld>
            <a:endParaRPr lang="en-US"/>
          </a:p>
        </p:txBody>
      </p:sp>
    </p:spTree>
    <p:extLst>
      <p:ext uri="{BB962C8B-B14F-4D97-AF65-F5344CB8AC3E}">
        <p14:creationId xmlns:p14="http://schemas.microsoft.com/office/powerpoint/2010/main" val="1329534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Future display technologies are expected to focus on flexible and foldable screens, offering new possibilities for design and functionality in smartphones.</a:t>
            </a:r>
          </a:p>
        </p:txBody>
      </p:sp>
      <p:sp>
        <p:nvSpPr>
          <p:cNvPr id="4" name="Slide Number Placeholder 3"/>
          <p:cNvSpPr>
            <a:spLocks noGrp="1"/>
          </p:cNvSpPr>
          <p:nvPr>
            <p:ph type="sldNum" sz="quarter" idx="5"/>
          </p:nvPr>
        </p:nvSpPr>
        <p:spPr/>
        <p:txBody>
          <a:bodyPr/>
          <a:lstStyle/>
          <a:p>
            <a:fld id="{9CE535D0-451C-4590-8B07-6B8F6AD64251}" type="slidenum">
              <a:rPr lang="en-US" smtClean="0"/>
              <a:t>16</a:t>
            </a:fld>
            <a:endParaRPr lang="en-US"/>
          </a:p>
        </p:txBody>
      </p:sp>
    </p:spTree>
    <p:extLst>
      <p:ext uri="{BB962C8B-B14F-4D97-AF65-F5344CB8AC3E}">
        <p14:creationId xmlns:p14="http://schemas.microsoft.com/office/powerpoint/2010/main" val="2174599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Smartphones have profoundly impacted communication, business, and culture, altering how individuals interact and connect with each other and the world around them.</a:t>
            </a:r>
          </a:p>
        </p:txBody>
      </p:sp>
      <p:sp>
        <p:nvSpPr>
          <p:cNvPr id="4" name="Slide Number Placeholder 3"/>
          <p:cNvSpPr>
            <a:spLocks noGrp="1"/>
          </p:cNvSpPr>
          <p:nvPr>
            <p:ph type="sldNum" sz="quarter" idx="5"/>
          </p:nvPr>
        </p:nvSpPr>
        <p:spPr/>
        <p:txBody>
          <a:bodyPr/>
          <a:lstStyle/>
          <a:p>
            <a:fld id="{9CE535D0-451C-4590-8B07-6B8F6AD64251}" type="slidenum">
              <a:rPr lang="en-US" smtClean="0"/>
              <a:t>17</a:t>
            </a:fld>
            <a:endParaRPr lang="en-US"/>
          </a:p>
        </p:txBody>
      </p:sp>
    </p:spTree>
    <p:extLst>
      <p:ext uri="{BB962C8B-B14F-4D97-AF65-F5344CB8AC3E}">
        <p14:creationId xmlns:p14="http://schemas.microsoft.com/office/powerpoint/2010/main" val="3334339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Smartphones have revolutionized the way we communicate, enabling instant messaging, video calls, and social media interactions, which have transformed personal relationships and social dynamics.</a:t>
            </a:r>
          </a:p>
        </p:txBody>
      </p:sp>
      <p:sp>
        <p:nvSpPr>
          <p:cNvPr id="4" name="Slide Number Placeholder 3"/>
          <p:cNvSpPr>
            <a:spLocks noGrp="1"/>
          </p:cNvSpPr>
          <p:nvPr>
            <p:ph type="sldNum" sz="quarter" idx="5"/>
          </p:nvPr>
        </p:nvSpPr>
        <p:spPr/>
        <p:txBody>
          <a:bodyPr/>
          <a:lstStyle/>
          <a:p>
            <a:fld id="{9CE535D0-451C-4590-8B07-6B8F6AD64251}" type="slidenum">
              <a:rPr lang="en-US" smtClean="0"/>
              <a:t>18</a:t>
            </a:fld>
            <a:endParaRPr lang="en-US"/>
          </a:p>
        </p:txBody>
      </p:sp>
    </p:spTree>
    <p:extLst>
      <p:ext uri="{BB962C8B-B14F-4D97-AF65-F5344CB8AC3E}">
        <p14:creationId xmlns:p14="http://schemas.microsoft.com/office/powerpoint/2010/main" val="349668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rise of smartphones has transformed industries by facilitating mobile commerce, enhancing productivity through apps, and changing how businesses engage with customers.</a:t>
            </a:r>
          </a:p>
        </p:txBody>
      </p:sp>
      <p:sp>
        <p:nvSpPr>
          <p:cNvPr id="4" name="Slide Number Placeholder 3"/>
          <p:cNvSpPr>
            <a:spLocks noGrp="1"/>
          </p:cNvSpPr>
          <p:nvPr>
            <p:ph type="sldNum" sz="quarter" idx="5"/>
          </p:nvPr>
        </p:nvSpPr>
        <p:spPr/>
        <p:txBody>
          <a:bodyPr/>
          <a:lstStyle/>
          <a:p>
            <a:fld id="{9CE535D0-451C-4590-8B07-6B8F6AD64251}" type="slidenum">
              <a:rPr lang="en-US" smtClean="0"/>
              <a:t>19</a:t>
            </a:fld>
            <a:endParaRPr lang="en-US"/>
          </a:p>
        </p:txBody>
      </p:sp>
    </p:spTree>
    <p:extLst>
      <p:ext uri="{BB962C8B-B14F-4D97-AF65-F5344CB8AC3E}">
        <p14:creationId xmlns:p14="http://schemas.microsoft.com/office/powerpoint/2010/main" val="1360499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begin with the early days of mobile communication, discussing the introduction of mobile phones and the evolution of cellular networks. Next, we will explore the transition to smart devices and advancements in display technology. We will also examine the impact of smartphones on society and conclude with future trends and innovations in mobile technology.</a:t>
            </a:r>
          </a:p>
        </p:txBody>
      </p:sp>
      <p:sp>
        <p:nvSpPr>
          <p:cNvPr id="4" name="Slide Number Placeholder 3"/>
          <p:cNvSpPr>
            <a:spLocks noGrp="1"/>
          </p:cNvSpPr>
          <p:nvPr>
            <p:ph type="sldNum" sz="quarter" idx="5"/>
          </p:nvPr>
        </p:nvSpPr>
        <p:spPr/>
        <p:txBody>
          <a:bodyPr/>
          <a:lstStyle/>
          <a:p>
            <a:fld id="{9CE535D0-451C-4590-8B07-6B8F6AD64251}" type="slidenum">
              <a:rPr lang="en-US" smtClean="0"/>
              <a:t>2</a:t>
            </a:fld>
            <a:endParaRPr lang="en-US"/>
          </a:p>
        </p:txBody>
      </p:sp>
    </p:spTree>
    <p:extLst>
      <p:ext uri="{BB962C8B-B14F-4D97-AF65-F5344CB8AC3E}">
        <p14:creationId xmlns:p14="http://schemas.microsoft.com/office/powerpoint/2010/main" val="81617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widespread use of smartphones has led to cultural shifts, including changes in entertainment consumption, news dissemination, and the way individuals curate their identities online.</a:t>
            </a:r>
          </a:p>
        </p:txBody>
      </p:sp>
      <p:sp>
        <p:nvSpPr>
          <p:cNvPr id="4" name="Slide Number Placeholder 3"/>
          <p:cNvSpPr>
            <a:spLocks noGrp="1"/>
          </p:cNvSpPr>
          <p:nvPr>
            <p:ph type="sldNum" sz="quarter" idx="5"/>
          </p:nvPr>
        </p:nvSpPr>
        <p:spPr/>
        <p:txBody>
          <a:bodyPr/>
          <a:lstStyle/>
          <a:p>
            <a:fld id="{9CE535D0-451C-4590-8B07-6B8F6AD64251}" type="slidenum">
              <a:rPr lang="en-US" smtClean="0"/>
              <a:t>20</a:t>
            </a:fld>
            <a:endParaRPr lang="en-US"/>
          </a:p>
        </p:txBody>
      </p:sp>
    </p:spTree>
    <p:extLst>
      <p:ext uri="{BB962C8B-B14F-4D97-AF65-F5344CB8AC3E}">
        <p14:creationId xmlns:p14="http://schemas.microsoft.com/office/powerpoint/2010/main" val="1983198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technology continues to advance, the future of smartphones holds exciting possibilities, including faster networks and innovative features powered by artificial intelligence.</a:t>
            </a:r>
          </a:p>
        </p:txBody>
      </p:sp>
      <p:sp>
        <p:nvSpPr>
          <p:cNvPr id="4" name="Slide Number Placeholder 3"/>
          <p:cNvSpPr>
            <a:spLocks noGrp="1"/>
          </p:cNvSpPr>
          <p:nvPr>
            <p:ph type="sldNum" sz="quarter" idx="5"/>
          </p:nvPr>
        </p:nvSpPr>
        <p:spPr/>
        <p:txBody>
          <a:bodyPr/>
          <a:lstStyle/>
          <a:p>
            <a:fld id="{9CE535D0-451C-4590-8B07-6B8F6AD64251}" type="slidenum">
              <a:rPr lang="en-US" smtClean="0"/>
              <a:t>21</a:t>
            </a:fld>
            <a:endParaRPr lang="en-US"/>
          </a:p>
        </p:txBody>
      </p:sp>
    </p:spTree>
    <p:extLst>
      <p:ext uri="{BB962C8B-B14F-4D97-AF65-F5344CB8AC3E}">
        <p14:creationId xmlns:p14="http://schemas.microsoft.com/office/powerpoint/2010/main" val="981340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rollout of 5G technology promises faster data speeds and lower latency, enabling new applications in augmented reality, virtual reality, and IoT, significantly enhancing smartphone capabilities.</a:t>
            </a:r>
          </a:p>
        </p:txBody>
      </p:sp>
      <p:sp>
        <p:nvSpPr>
          <p:cNvPr id="4" name="Slide Number Placeholder 3"/>
          <p:cNvSpPr>
            <a:spLocks noGrp="1"/>
          </p:cNvSpPr>
          <p:nvPr>
            <p:ph type="sldNum" sz="quarter" idx="5"/>
          </p:nvPr>
        </p:nvSpPr>
        <p:spPr/>
        <p:txBody>
          <a:bodyPr/>
          <a:lstStyle/>
          <a:p>
            <a:fld id="{9CE535D0-451C-4590-8B07-6B8F6AD64251}" type="slidenum">
              <a:rPr lang="en-US" smtClean="0"/>
              <a:t>22</a:t>
            </a:fld>
            <a:endParaRPr lang="en-US"/>
          </a:p>
        </p:txBody>
      </p:sp>
    </p:spTree>
    <p:extLst>
      <p:ext uri="{BB962C8B-B14F-4D97-AF65-F5344CB8AC3E}">
        <p14:creationId xmlns:p14="http://schemas.microsoft.com/office/powerpoint/2010/main" val="1627828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and machine learning are increasingly integrated into smartphones, enhancing user experiences through personalized recommendations, advanced photography, and voice recognition.</a:t>
            </a:r>
          </a:p>
        </p:txBody>
      </p:sp>
      <p:sp>
        <p:nvSpPr>
          <p:cNvPr id="4" name="Slide Number Placeholder 3"/>
          <p:cNvSpPr>
            <a:spLocks noGrp="1"/>
          </p:cNvSpPr>
          <p:nvPr>
            <p:ph type="sldNum" sz="quarter" idx="5"/>
          </p:nvPr>
        </p:nvSpPr>
        <p:spPr/>
        <p:txBody>
          <a:bodyPr/>
          <a:lstStyle/>
          <a:p>
            <a:fld id="{9CE535D0-451C-4590-8B07-6B8F6AD64251}" type="slidenum">
              <a:rPr lang="en-US" smtClean="0"/>
              <a:t>23</a:t>
            </a:fld>
            <a:endParaRPr lang="en-US"/>
          </a:p>
        </p:txBody>
      </p:sp>
    </p:spTree>
    <p:extLst>
      <p:ext uri="{BB962C8B-B14F-4D97-AF65-F5344CB8AC3E}">
        <p14:creationId xmlns:p14="http://schemas.microsoft.com/office/powerpoint/2010/main" val="2749836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the future of smartphones looks promising, it also presents challenges, such as privacy concerns, security threats, and the need for sustainable technology development.</a:t>
            </a:r>
          </a:p>
        </p:txBody>
      </p:sp>
      <p:sp>
        <p:nvSpPr>
          <p:cNvPr id="4" name="Slide Number Placeholder 3"/>
          <p:cNvSpPr>
            <a:spLocks noGrp="1"/>
          </p:cNvSpPr>
          <p:nvPr>
            <p:ph type="sldNum" sz="quarter" idx="5"/>
          </p:nvPr>
        </p:nvSpPr>
        <p:spPr/>
        <p:txBody>
          <a:bodyPr/>
          <a:lstStyle/>
          <a:p>
            <a:fld id="{9CE535D0-451C-4590-8B07-6B8F6AD64251}" type="slidenum">
              <a:rPr lang="en-US" smtClean="0"/>
              <a:t>24</a:t>
            </a:fld>
            <a:endParaRPr lang="en-US"/>
          </a:p>
        </p:txBody>
      </p:sp>
    </p:spTree>
    <p:extLst>
      <p:ext uri="{BB962C8B-B14F-4D97-AF65-F5344CB8AC3E}">
        <p14:creationId xmlns:p14="http://schemas.microsoft.com/office/powerpoint/2010/main" val="1734872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evolution of smartphones is a testament to technological advancement and innovation. From early mobile devices to today's smart technologies, smartphones continue to shape our lives and the future of communication.</a:t>
            </a:r>
          </a:p>
        </p:txBody>
      </p:sp>
      <p:sp>
        <p:nvSpPr>
          <p:cNvPr id="4" name="Slide Number Placeholder 3"/>
          <p:cNvSpPr>
            <a:spLocks noGrp="1"/>
          </p:cNvSpPr>
          <p:nvPr>
            <p:ph type="sldNum" sz="quarter" idx="5"/>
          </p:nvPr>
        </p:nvSpPr>
        <p:spPr/>
        <p:txBody>
          <a:bodyPr/>
          <a:lstStyle/>
          <a:p>
            <a:fld id="{9CE535D0-451C-4590-8B07-6B8F6AD64251}" type="slidenum">
              <a:rPr lang="en-US" smtClean="0"/>
              <a:t>25</a:t>
            </a:fld>
            <a:endParaRPr lang="en-US"/>
          </a:p>
        </p:txBody>
      </p:sp>
    </p:spTree>
    <p:extLst>
      <p:ext uri="{BB962C8B-B14F-4D97-AF65-F5344CB8AC3E}">
        <p14:creationId xmlns:p14="http://schemas.microsoft.com/office/powerpoint/2010/main" val="244562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origins of mobile communication laid the groundwork for the smartphones we use today. Early mobile phones were groundbreaking inventions that changed personal and business communication.</a:t>
            </a:r>
          </a:p>
        </p:txBody>
      </p:sp>
      <p:sp>
        <p:nvSpPr>
          <p:cNvPr id="4" name="Slide Number Placeholder 3"/>
          <p:cNvSpPr>
            <a:spLocks noGrp="1"/>
          </p:cNvSpPr>
          <p:nvPr>
            <p:ph type="sldNum" sz="quarter" idx="5"/>
          </p:nvPr>
        </p:nvSpPr>
        <p:spPr/>
        <p:txBody>
          <a:bodyPr/>
          <a:lstStyle/>
          <a:p>
            <a:fld id="{9CE535D0-451C-4590-8B07-6B8F6AD64251}" type="slidenum">
              <a:rPr lang="en-US" smtClean="0"/>
              <a:t>3</a:t>
            </a:fld>
            <a:endParaRPr lang="en-US"/>
          </a:p>
        </p:txBody>
      </p:sp>
    </p:spTree>
    <p:extLst>
      <p:ext uri="{BB962C8B-B14F-4D97-AF65-F5344CB8AC3E}">
        <p14:creationId xmlns:p14="http://schemas.microsoft.com/office/powerpoint/2010/main" val="62322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mobile phones were large, cumbersome devices primarily used for voice calls. Introduced in the 1980s, they revolutionized communication by enabling users to make calls from anywhere.</a:t>
            </a:r>
          </a:p>
        </p:txBody>
      </p:sp>
      <p:sp>
        <p:nvSpPr>
          <p:cNvPr id="4" name="Slide Number Placeholder 3"/>
          <p:cNvSpPr>
            <a:spLocks noGrp="1"/>
          </p:cNvSpPr>
          <p:nvPr>
            <p:ph type="sldNum" sz="quarter" idx="5"/>
          </p:nvPr>
        </p:nvSpPr>
        <p:spPr/>
        <p:txBody>
          <a:bodyPr/>
          <a:lstStyle/>
          <a:p>
            <a:fld id="{9CE535D0-451C-4590-8B07-6B8F6AD64251}" type="slidenum">
              <a:rPr lang="en-US" smtClean="0"/>
              <a:t>4</a:t>
            </a:fld>
            <a:endParaRPr lang="en-US"/>
          </a:p>
        </p:txBody>
      </p:sp>
    </p:spTree>
    <p:extLst>
      <p:ext uri="{BB962C8B-B14F-4D97-AF65-F5344CB8AC3E}">
        <p14:creationId xmlns:p14="http://schemas.microsoft.com/office/powerpoint/2010/main" val="946345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1G networks were the first generation of cellular technology, providing analog communication. These networks offered low-quality voice transmission and were limited in terms of capacity and coverage.</a:t>
            </a:r>
          </a:p>
        </p:txBody>
      </p:sp>
      <p:sp>
        <p:nvSpPr>
          <p:cNvPr id="4" name="Slide Number Placeholder 3"/>
          <p:cNvSpPr>
            <a:spLocks noGrp="1"/>
          </p:cNvSpPr>
          <p:nvPr>
            <p:ph type="sldNum" sz="quarter" idx="5"/>
          </p:nvPr>
        </p:nvSpPr>
        <p:spPr/>
        <p:txBody>
          <a:bodyPr/>
          <a:lstStyle/>
          <a:p>
            <a:fld id="{9CE535D0-451C-4590-8B07-6B8F6AD64251}" type="slidenum">
              <a:rPr lang="en-US" smtClean="0"/>
              <a:t>5</a:t>
            </a:fld>
            <a:endParaRPr lang="en-US"/>
          </a:p>
        </p:txBody>
      </p:sp>
    </p:spTree>
    <p:extLst>
      <p:ext uri="{BB962C8B-B14F-4D97-AF65-F5344CB8AC3E}">
        <p14:creationId xmlns:p14="http://schemas.microsoft.com/office/powerpoint/2010/main" val="3242264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Sony Ericsson was a notable brand in the mobile phone industry, combining Sony's expertise in consumer electronics with Ericsson's telecommunications knowledge. The brand became famous for its stylish designs and features like music playback through the Walkman series and high-quality photography with the Cyber-shot line. These innovations contributed to the evolution of mobile technology and user experience.</a:t>
            </a:r>
          </a:p>
        </p:txBody>
      </p:sp>
      <p:sp>
        <p:nvSpPr>
          <p:cNvPr id="4" name="Slide Number Placeholder 3"/>
          <p:cNvSpPr>
            <a:spLocks noGrp="1"/>
          </p:cNvSpPr>
          <p:nvPr>
            <p:ph type="sldNum" sz="quarter" idx="5"/>
          </p:nvPr>
        </p:nvSpPr>
        <p:spPr/>
        <p:txBody>
          <a:bodyPr/>
          <a:lstStyle/>
          <a:p>
            <a:fld id="{E3C71B34-6885-4AB7-8310-50C00002E6E2}" type="slidenum">
              <a:rPr lang="en-US" smtClean="0"/>
              <a:t>6</a:t>
            </a:fld>
            <a:endParaRPr lang="en-US"/>
          </a:p>
        </p:txBody>
      </p:sp>
    </p:spTree>
    <p:extLst>
      <p:ext uri="{BB962C8B-B14F-4D97-AF65-F5344CB8AC3E}">
        <p14:creationId xmlns:p14="http://schemas.microsoft.com/office/powerpoint/2010/main" val="3638748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Early milestones include the launch of the Motorola DynaTAC, the first commercially available mobile phone, and the establishment of the first cellular networks, marking significant advancements in mobile technology.</a:t>
            </a:r>
          </a:p>
        </p:txBody>
      </p:sp>
      <p:sp>
        <p:nvSpPr>
          <p:cNvPr id="4" name="Slide Number Placeholder 3"/>
          <p:cNvSpPr>
            <a:spLocks noGrp="1"/>
          </p:cNvSpPr>
          <p:nvPr>
            <p:ph type="sldNum" sz="quarter" idx="5"/>
          </p:nvPr>
        </p:nvSpPr>
        <p:spPr/>
        <p:txBody>
          <a:bodyPr/>
          <a:lstStyle/>
          <a:p>
            <a:fld id="{9CE535D0-451C-4590-8B07-6B8F6AD64251}" type="slidenum">
              <a:rPr lang="en-US" smtClean="0"/>
              <a:t>7</a:t>
            </a:fld>
            <a:endParaRPr lang="en-US"/>
          </a:p>
        </p:txBody>
      </p:sp>
    </p:spTree>
    <p:extLst>
      <p:ext uri="{BB962C8B-B14F-4D97-AF65-F5344CB8AC3E}">
        <p14:creationId xmlns:p14="http://schemas.microsoft.com/office/powerpoint/2010/main" val="410856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technology advanced, the transition to smart devices began, paving the way for the multifunctional smartphones we rely on today. This period was marked by significant developments in network technology and device capabilities.</a:t>
            </a:r>
          </a:p>
        </p:txBody>
      </p:sp>
      <p:sp>
        <p:nvSpPr>
          <p:cNvPr id="4" name="Slide Number Placeholder 3"/>
          <p:cNvSpPr>
            <a:spLocks noGrp="1"/>
          </p:cNvSpPr>
          <p:nvPr>
            <p:ph type="sldNum" sz="quarter" idx="5"/>
          </p:nvPr>
        </p:nvSpPr>
        <p:spPr/>
        <p:txBody>
          <a:bodyPr/>
          <a:lstStyle/>
          <a:p>
            <a:fld id="{9CE535D0-451C-4590-8B07-6B8F6AD64251}" type="slidenum">
              <a:rPr lang="en-US" smtClean="0"/>
              <a:t>8</a:t>
            </a:fld>
            <a:endParaRPr lang="en-US"/>
          </a:p>
        </p:txBody>
      </p:sp>
    </p:spTree>
    <p:extLst>
      <p:ext uri="{BB962C8B-B14F-4D97-AF65-F5344CB8AC3E}">
        <p14:creationId xmlns:p14="http://schemas.microsoft.com/office/powerpoint/2010/main" val="3167736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introduction of 2G networks brought digital communication, enabling text messaging and improved call quality. 3G networks further advanced mobile internet access, allowing for faster data transmission.</a:t>
            </a:r>
          </a:p>
        </p:txBody>
      </p:sp>
      <p:sp>
        <p:nvSpPr>
          <p:cNvPr id="4" name="Slide Number Placeholder 3"/>
          <p:cNvSpPr>
            <a:spLocks noGrp="1"/>
          </p:cNvSpPr>
          <p:nvPr>
            <p:ph type="sldNum" sz="quarter" idx="5"/>
          </p:nvPr>
        </p:nvSpPr>
        <p:spPr/>
        <p:txBody>
          <a:bodyPr/>
          <a:lstStyle/>
          <a:p>
            <a:fld id="{9CE535D0-451C-4590-8B07-6B8F6AD64251}" type="slidenum">
              <a:rPr lang="en-US" smtClean="0"/>
              <a:t>9</a:t>
            </a:fld>
            <a:endParaRPr lang="en-US"/>
          </a:p>
        </p:txBody>
      </p:sp>
    </p:spTree>
    <p:extLst>
      <p:ext uri="{BB962C8B-B14F-4D97-AF65-F5344CB8AC3E}">
        <p14:creationId xmlns:p14="http://schemas.microsoft.com/office/powerpoint/2010/main" val="1693684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2/12/2025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7188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2/12/2025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90199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2/12/2025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92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7D091-9D1E-2ABE-587B-4F9649289CD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3517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2/12/2025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35481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2/12/2025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439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2/12/2025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47932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2/12/2025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5606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2/12/2025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38713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2/12/2025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97758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2/12/2025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32931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2/12/2025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8534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2/12/2025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893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udemy.com/course/powerpoint-copilot/?referralCode=9D83A2C4A62239AA1F42" TargetMode="Externa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673E744D-FEF5-044C-AFD6-60A78D341992}"/>
              </a:ext>
            </a:extLst>
          </p:cNvPr>
          <p:cNvSpPr>
            <a:spLocks noGrp="1"/>
          </p:cNvSpPr>
          <p:nvPr>
            <p:ph type="ctrTitle"/>
          </p:nvPr>
        </p:nvSpPr>
        <p:spPr>
          <a:xfrm>
            <a:off x="574400" y="997527"/>
            <a:ext cx="4053018" cy="3505057"/>
          </a:xfrm>
        </p:spPr>
        <p:txBody>
          <a:bodyPr anchor="t">
            <a:normAutofit/>
          </a:bodyPr>
          <a:lstStyle/>
          <a:p>
            <a:pPr>
              <a:lnSpc>
                <a:spcPct val="90000"/>
              </a:lnSpc>
            </a:pPr>
            <a:r>
              <a:rPr lang="en-US" sz="4000"/>
              <a:t>The Evolution of Smartphones: From Early Beginnings to Modern Innovations</a:t>
            </a:r>
          </a:p>
        </p:txBody>
      </p:sp>
      <p:sp>
        <p:nvSpPr>
          <p:cNvPr id="3" name="Subtitle 2">
            <a:extLst>
              <a:ext uri="{FF2B5EF4-FFF2-40B4-BE49-F238E27FC236}">
                <a16:creationId xmlns:a16="http://schemas.microsoft.com/office/drawing/2014/main" id="{51A5AE88-2B6A-F684-AAE4-E994F8EEEF10}"/>
              </a:ext>
            </a:extLst>
          </p:cNvPr>
          <p:cNvSpPr>
            <a:spLocks noGrp="1"/>
          </p:cNvSpPr>
          <p:nvPr>
            <p:ph type="subTitle" idx="1"/>
          </p:nvPr>
        </p:nvSpPr>
        <p:spPr>
          <a:xfrm>
            <a:off x="574399" y="4608945"/>
            <a:ext cx="3919961" cy="1334655"/>
          </a:xfrm>
        </p:spPr>
        <p:txBody>
          <a:bodyPr anchor="b">
            <a:normAutofit/>
          </a:bodyPr>
          <a:lstStyle/>
          <a:p>
            <a:r>
              <a:rPr lang="en-US"/>
              <a:t>A journey through mobile technology advancements</a:t>
            </a:r>
          </a:p>
        </p:txBody>
      </p:sp>
      <p:pic>
        <p:nvPicPr>
          <p:cNvPr id="4" name="Picture 3" descr="Black and white smartphones templates isolated on white">
            <a:extLst>
              <a:ext uri="{FF2B5EF4-FFF2-40B4-BE49-F238E27FC236}">
                <a16:creationId xmlns:a16="http://schemas.microsoft.com/office/drawing/2014/main" id="{A0F2ED78-85FE-437A-BF02-996DB333F9AB}"/>
              </a:ext>
            </a:extLst>
          </p:cNvPr>
          <p:cNvPicPr>
            <a:picLocks noChangeAspect="1"/>
          </p:cNvPicPr>
          <p:nvPr/>
        </p:nvPicPr>
        <p:blipFill>
          <a:blip r:embed="rId3"/>
          <a:srcRect l="679" r="19264" b="1"/>
          <a:stretch/>
        </p:blipFill>
        <p:spPr>
          <a:xfrm>
            <a:off x="5218980" y="672912"/>
            <a:ext cx="6973019" cy="5596128"/>
          </a:xfrm>
          <a:prstGeom prst="rect">
            <a:avLst/>
          </a:prstGeom>
        </p:spPr>
      </p:pic>
      <p:cxnSp>
        <p:nvCxnSpPr>
          <p:cNvPr id="11" name="Straight Connector 1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215128" y="6274446"/>
            <a:ext cx="697687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36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DD27B70-D6C8-C788-185C-49BC16FC9BAB}"/>
              </a:ext>
            </a:extLst>
          </p:cNvPr>
          <p:cNvSpPr>
            <a:spLocks noGrp="1"/>
          </p:cNvSpPr>
          <p:nvPr>
            <p:ph type="title"/>
          </p:nvPr>
        </p:nvSpPr>
        <p:spPr>
          <a:xfrm>
            <a:off x="640080" y="914400"/>
            <a:ext cx="3412998" cy="1839433"/>
          </a:xfrm>
        </p:spPr>
        <p:txBody>
          <a:bodyPr>
            <a:normAutofit/>
          </a:bodyPr>
          <a:lstStyle/>
          <a:p>
            <a:r>
              <a:rPr lang="en-US" sz="3600"/>
              <a:t>Introduction of PDAs and Early Smart Devices</a:t>
            </a:r>
          </a:p>
        </p:txBody>
      </p:sp>
      <p:graphicFrame>
        <p:nvGraphicFramePr>
          <p:cNvPr id="4" name="Content Placeholder 4">
            <a:extLst>
              <a:ext uri="{FF2B5EF4-FFF2-40B4-BE49-F238E27FC236}">
                <a16:creationId xmlns:a16="http://schemas.microsoft.com/office/drawing/2014/main" id="{952962B6-78E3-476E-8B9C-623A7A31D7BE}"/>
              </a:ext>
            </a:extLst>
          </p:cNvPr>
          <p:cNvGraphicFramePr>
            <a:graphicFrameLocks noGrp="1"/>
          </p:cNvGraphicFramePr>
          <p:nvPr>
            <p:ph idx="1"/>
            <p:extLst>
              <p:ext uri="{D42A27DB-BD31-4B8C-83A1-F6EECF244321}">
                <p14:modId xmlns:p14="http://schemas.microsoft.com/office/powerpoint/2010/main" val="341016035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248041" y="7101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58847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wo cell phones on white background. One smart phone and an old basic phone.">
            <a:extLst>
              <a:ext uri="{FF2B5EF4-FFF2-40B4-BE49-F238E27FC236}">
                <a16:creationId xmlns:a16="http://schemas.microsoft.com/office/drawing/2014/main" id="{52CF56AF-8C94-49D9-8D03-22BC39D4B60B}"/>
              </a:ext>
            </a:extLst>
          </p:cNvPr>
          <p:cNvPicPr>
            <a:picLocks noGrp="1" noChangeAspect="1"/>
          </p:cNvPicPr>
          <p:nvPr>
            <p:ph sz="half" idx="1"/>
          </p:nvPr>
        </p:nvPicPr>
        <p:blipFill>
          <a:blip r:embed="rId3"/>
          <a:srcRect r="5978"/>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D4561A-9E8E-7632-C834-92D80ADB9A9D}"/>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3100"/>
              <a:t>Key Players and Pioneering Models</a:t>
            </a:r>
          </a:p>
        </p:txBody>
      </p:sp>
      <p:sp>
        <p:nvSpPr>
          <p:cNvPr id="4" name="Content Placeholder 3">
            <a:extLst>
              <a:ext uri="{FF2B5EF4-FFF2-40B4-BE49-F238E27FC236}">
                <a16:creationId xmlns:a16="http://schemas.microsoft.com/office/drawing/2014/main" id="{68454AA7-58AF-EA6B-D267-9EED5C131F0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000" b="1"/>
              <a:t>Palm's Innovation</a:t>
            </a:r>
          </a:p>
          <a:p>
            <a:pPr marL="0" lvl="1" indent="0">
              <a:lnSpc>
                <a:spcPct val="110000"/>
              </a:lnSpc>
              <a:buNone/>
            </a:pPr>
            <a:r>
              <a:rPr lang="en-US" sz="1000"/>
              <a:t>Palm was a key player in the smartphone market, introducing innovative devices that combined handheld computing with mobile communication.</a:t>
            </a:r>
          </a:p>
          <a:p>
            <a:pPr marL="0" indent="0">
              <a:lnSpc>
                <a:spcPct val="110000"/>
              </a:lnSpc>
              <a:spcBef>
                <a:spcPts val="2500"/>
              </a:spcBef>
              <a:buNone/>
            </a:pPr>
            <a:r>
              <a:rPr lang="en-US" sz="1000" b="1"/>
              <a:t>BlackBerry's Market Influence</a:t>
            </a:r>
          </a:p>
          <a:p>
            <a:pPr marL="0" lvl="1" indent="0">
              <a:lnSpc>
                <a:spcPct val="110000"/>
              </a:lnSpc>
              <a:buNone/>
            </a:pPr>
            <a:r>
              <a:rPr lang="en-US" sz="1000"/>
              <a:t>BlackBerry's smartphones were renowned for their security features and email capabilities, making them a favorite among professionals.</a:t>
            </a:r>
          </a:p>
          <a:p>
            <a:pPr marL="0" indent="0">
              <a:lnSpc>
                <a:spcPct val="110000"/>
              </a:lnSpc>
              <a:spcBef>
                <a:spcPts val="2500"/>
              </a:spcBef>
              <a:buNone/>
            </a:pPr>
            <a:r>
              <a:rPr lang="en-US" sz="1000" b="1"/>
              <a:t>Nokia's Pioneering Models</a:t>
            </a:r>
          </a:p>
          <a:p>
            <a:pPr marL="0" lvl="1" indent="0">
              <a:lnSpc>
                <a:spcPct val="110000"/>
              </a:lnSpc>
              <a:buNone/>
            </a:pPr>
            <a:r>
              <a:rPr lang="en-US" sz="1000"/>
              <a:t>Nokia played a crucial role in the smartphone evolution with devices that offered durability and user-friendly interfaces.</a:t>
            </a:r>
          </a:p>
        </p:txBody>
      </p:sp>
    </p:spTree>
    <p:extLst>
      <p:ext uri="{BB962C8B-B14F-4D97-AF65-F5344CB8AC3E}">
        <p14:creationId xmlns:p14="http://schemas.microsoft.com/office/powerpoint/2010/main" val="1591536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F85B6B18-0529-6F59-CFC1-E749B4F75030}"/>
              </a:ext>
            </a:extLst>
          </p:cNvPr>
          <p:cNvSpPr>
            <a:spLocks noGrp="1"/>
          </p:cNvSpPr>
          <p:nvPr>
            <p:ph type="ctrTitle"/>
          </p:nvPr>
        </p:nvSpPr>
        <p:spPr>
          <a:xfrm>
            <a:off x="559219" y="1115844"/>
            <a:ext cx="7680960" cy="4631911"/>
          </a:xfrm>
        </p:spPr>
        <p:txBody>
          <a:bodyPr anchor="b">
            <a:normAutofit/>
          </a:bodyPr>
          <a:lstStyle/>
          <a:p>
            <a:r>
              <a:rPr lang="en-US" sz="6500"/>
              <a:t>Evolution of Phone Displays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080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A16040F-E48B-2F4C-3F90-1A9D3DECEF3F}"/>
              </a:ext>
            </a:extLst>
          </p:cNvPr>
          <p:cNvSpPr>
            <a:spLocks noGrp="1"/>
          </p:cNvSpPr>
          <p:nvPr>
            <p:ph type="title"/>
          </p:nvPr>
        </p:nvSpPr>
        <p:spPr>
          <a:xfrm>
            <a:off x="640080" y="914400"/>
            <a:ext cx="3412998" cy="1839433"/>
          </a:xfrm>
        </p:spPr>
        <p:txBody>
          <a:bodyPr>
            <a:normAutofit/>
          </a:bodyPr>
          <a:lstStyle/>
          <a:p>
            <a:r>
              <a:rPr lang="en-US" sz="3300"/>
              <a:t>Early Monochrome and LCD Displays</a:t>
            </a:r>
          </a:p>
        </p:txBody>
      </p:sp>
      <p:graphicFrame>
        <p:nvGraphicFramePr>
          <p:cNvPr id="4" name="Content Placeholder 4">
            <a:extLst>
              <a:ext uri="{FF2B5EF4-FFF2-40B4-BE49-F238E27FC236}">
                <a16:creationId xmlns:a16="http://schemas.microsoft.com/office/drawing/2014/main" id="{346096EC-CE0B-4A53-86E2-5B58BED5A536}"/>
              </a:ext>
            </a:extLst>
          </p:cNvPr>
          <p:cNvGraphicFramePr>
            <a:graphicFrameLocks noGrp="1"/>
          </p:cNvGraphicFramePr>
          <p:nvPr>
            <p:ph idx="1"/>
            <p:extLst>
              <p:ext uri="{D42A27DB-BD31-4B8C-83A1-F6EECF244321}">
                <p14:modId xmlns:p14="http://schemas.microsoft.com/office/powerpoint/2010/main" val="373013942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77532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wo generic smartphonse with screens of simple icons. Clipping path supplied.">
            <a:extLst>
              <a:ext uri="{FF2B5EF4-FFF2-40B4-BE49-F238E27FC236}">
                <a16:creationId xmlns:a16="http://schemas.microsoft.com/office/drawing/2014/main" id="{E356276C-4FA0-4F32-9D44-572125897704}"/>
              </a:ext>
            </a:extLst>
          </p:cNvPr>
          <p:cNvPicPr>
            <a:picLocks noGrp="1" noChangeAspect="1"/>
          </p:cNvPicPr>
          <p:nvPr>
            <p:ph sz="half" idx="1"/>
          </p:nvPr>
        </p:nvPicPr>
        <p:blipFill>
          <a:blip r:embed="rId3"/>
          <a:srcRect b="5696"/>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F30AB6E-EA3E-F549-6A45-28D5FAEFC8A0}"/>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3100"/>
              <a:t>Introduction of Color Screens and Touch Technology</a:t>
            </a:r>
          </a:p>
        </p:txBody>
      </p:sp>
      <p:sp>
        <p:nvSpPr>
          <p:cNvPr id="4" name="Content Placeholder 3">
            <a:extLst>
              <a:ext uri="{FF2B5EF4-FFF2-40B4-BE49-F238E27FC236}">
                <a16:creationId xmlns:a16="http://schemas.microsoft.com/office/drawing/2014/main" id="{4C5E2F05-191C-5AEE-49AE-AD04B0AAFA4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000" b="1"/>
              <a:t>Revolution of Color Screens</a:t>
            </a:r>
          </a:p>
          <a:p>
            <a:pPr marL="0" lvl="1" indent="0">
              <a:lnSpc>
                <a:spcPct val="110000"/>
              </a:lnSpc>
              <a:buNone/>
            </a:pPr>
            <a:r>
              <a:rPr lang="en-US" sz="1000"/>
              <a:t>The introduction of color screens transformed user interactions, enhancing visual experiences across all digital devices.</a:t>
            </a:r>
          </a:p>
          <a:p>
            <a:pPr marL="0" indent="0">
              <a:lnSpc>
                <a:spcPct val="110000"/>
              </a:lnSpc>
              <a:spcBef>
                <a:spcPts val="2500"/>
              </a:spcBef>
              <a:buNone/>
            </a:pPr>
            <a:r>
              <a:rPr lang="en-US" sz="1000" b="1"/>
              <a:t>Elimination of Physical Buttons</a:t>
            </a:r>
          </a:p>
          <a:p>
            <a:pPr marL="0" lvl="1" indent="0">
              <a:lnSpc>
                <a:spcPct val="110000"/>
              </a:lnSpc>
              <a:buNone/>
            </a:pPr>
            <a:r>
              <a:rPr lang="en-US" sz="1000"/>
              <a:t>Touch technology eliminated the need for physical buttons, allowing for more seamless and intuitive user interfaces.</a:t>
            </a:r>
          </a:p>
          <a:p>
            <a:pPr marL="0" indent="0">
              <a:lnSpc>
                <a:spcPct val="110000"/>
              </a:lnSpc>
              <a:spcBef>
                <a:spcPts val="2500"/>
              </a:spcBef>
              <a:buNone/>
            </a:pPr>
            <a:r>
              <a:rPr lang="en-US" sz="1000" b="1"/>
              <a:t>Rise of Touchscreen Smartphones</a:t>
            </a:r>
          </a:p>
          <a:p>
            <a:pPr marL="0" lvl="1" indent="0">
              <a:lnSpc>
                <a:spcPct val="110000"/>
              </a:lnSpc>
              <a:buNone/>
            </a:pPr>
            <a:r>
              <a:rPr lang="en-US" sz="1000"/>
              <a:t>The combination of color screens and touch technology led to the rapid rise of touchscreen smartphones, changing communication and accessibility.</a:t>
            </a:r>
          </a:p>
        </p:txBody>
      </p:sp>
    </p:spTree>
    <p:extLst>
      <p:ext uri="{BB962C8B-B14F-4D97-AF65-F5344CB8AC3E}">
        <p14:creationId xmlns:p14="http://schemas.microsoft.com/office/powerpoint/2010/main" val="3646108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lack and white smartphones templates isolated on white">
            <a:extLst>
              <a:ext uri="{FF2B5EF4-FFF2-40B4-BE49-F238E27FC236}">
                <a16:creationId xmlns:a16="http://schemas.microsoft.com/office/drawing/2014/main" id="{903D9D56-BFDC-413F-A204-31FDAB483540}"/>
              </a:ext>
            </a:extLst>
          </p:cNvPr>
          <p:cNvPicPr>
            <a:picLocks noGrp="1" noChangeAspect="1"/>
          </p:cNvPicPr>
          <p:nvPr>
            <p:ph sz="half" idx="1"/>
          </p:nvPr>
        </p:nvPicPr>
        <p:blipFill>
          <a:blip r:embed="rId3"/>
          <a:srcRect t="5148" b="3590"/>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A24C57-9D29-23C9-1F9E-4D08E92E1278}"/>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2500"/>
              <a:t>Advancements in Display Quality: Retina, OLED, and AMOLED</a:t>
            </a:r>
          </a:p>
        </p:txBody>
      </p:sp>
      <p:sp>
        <p:nvSpPr>
          <p:cNvPr id="4" name="Content Placeholder 3">
            <a:extLst>
              <a:ext uri="{FF2B5EF4-FFF2-40B4-BE49-F238E27FC236}">
                <a16:creationId xmlns:a16="http://schemas.microsoft.com/office/drawing/2014/main" id="{A55877CB-5C11-7B1A-228A-597BEFEB446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000" b="1"/>
              <a:t>Retina Display Technology</a:t>
            </a:r>
          </a:p>
          <a:p>
            <a:pPr marL="0" lvl="1" indent="0">
              <a:lnSpc>
                <a:spcPct val="110000"/>
              </a:lnSpc>
              <a:buNone/>
            </a:pPr>
            <a:r>
              <a:rPr lang="en-US" sz="1000"/>
              <a:t>Retina technology significantly enhances image clarity by providing high pixel density, making images look sharp and detailed.</a:t>
            </a:r>
          </a:p>
          <a:p>
            <a:pPr marL="0" indent="0">
              <a:lnSpc>
                <a:spcPct val="110000"/>
              </a:lnSpc>
              <a:spcBef>
                <a:spcPts val="2500"/>
              </a:spcBef>
              <a:buNone/>
            </a:pPr>
            <a:r>
              <a:rPr lang="en-US" sz="1000" b="1"/>
              <a:t>OLED Technology</a:t>
            </a:r>
          </a:p>
          <a:p>
            <a:pPr marL="0" lvl="1" indent="0">
              <a:lnSpc>
                <a:spcPct val="110000"/>
              </a:lnSpc>
              <a:buNone/>
            </a:pPr>
            <a:r>
              <a:rPr lang="en-US" sz="1000"/>
              <a:t>OLED screens offer improved color accuracy and deep blacks, enhancing the visual experience on smartphones and other devices.</a:t>
            </a:r>
          </a:p>
          <a:p>
            <a:pPr marL="0" indent="0">
              <a:lnSpc>
                <a:spcPct val="110000"/>
              </a:lnSpc>
              <a:spcBef>
                <a:spcPts val="2500"/>
              </a:spcBef>
              <a:buNone/>
            </a:pPr>
            <a:r>
              <a:rPr lang="en-US" sz="1000" b="1"/>
              <a:t>AMOLED Technology</a:t>
            </a:r>
          </a:p>
          <a:p>
            <a:pPr marL="0" lvl="1" indent="0">
              <a:lnSpc>
                <a:spcPct val="110000"/>
              </a:lnSpc>
              <a:buNone/>
            </a:pPr>
            <a:r>
              <a:rPr lang="en-US" sz="1000"/>
              <a:t>AMOLED technology combines the benefits of OLED with active matrix control, resulting in enhanced energy efficiency and faster refresh rates.</a:t>
            </a:r>
          </a:p>
        </p:txBody>
      </p:sp>
    </p:spTree>
    <p:extLst>
      <p:ext uri="{BB962C8B-B14F-4D97-AF65-F5344CB8AC3E}">
        <p14:creationId xmlns:p14="http://schemas.microsoft.com/office/powerpoint/2010/main" val="22467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is giving a data medium ">
            <a:extLst>
              <a:ext uri="{FF2B5EF4-FFF2-40B4-BE49-F238E27FC236}">
                <a16:creationId xmlns:a16="http://schemas.microsoft.com/office/drawing/2014/main" id="{D47381D4-30ED-4D20-8D65-7BDF77F18B16}"/>
              </a:ext>
            </a:extLst>
          </p:cNvPr>
          <p:cNvPicPr>
            <a:picLocks noGrp="1" noChangeAspect="1"/>
          </p:cNvPicPr>
          <p:nvPr>
            <p:ph sz="half" idx="1"/>
          </p:nvPr>
        </p:nvPicPr>
        <p:blipFill>
          <a:blip r:embed="rId3"/>
          <a:srcRect l="5625" r="-1"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AF73C93-5AE1-9076-7768-309881198D20}"/>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3100"/>
              <a:t>Future Trends in Phone Display Technology</a:t>
            </a:r>
          </a:p>
        </p:txBody>
      </p:sp>
      <p:sp>
        <p:nvSpPr>
          <p:cNvPr id="4" name="Content Placeholder 3">
            <a:extLst>
              <a:ext uri="{FF2B5EF4-FFF2-40B4-BE49-F238E27FC236}">
                <a16:creationId xmlns:a16="http://schemas.microsoft.com/office/drawing/2014/main" id="{A03DDAAF-EEF2-B6A5-AA63-9D7D05EA96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100" b="1"/>
              <a:t>Flexible Screens</a:t>
            </a:r>
          </a:p>
          <a:p>
            <a:pPr marL="0" lvl="1" indent="0">
              <a:lnSpc>
                <a:spcPct val="110000"/>
              </a:lnSpc>
              <a:buNone/>
            </a:pPr>
            <a:r>
              <a:rPr lang="en-US" sz="1100"/>
              <a:t>Flexible screen technology will enable new design innovations, allowing smartphones to bend and adapt to user needs.</a:t>
            </a:r>
          </a:p>
          <a:p>
            <a:pPr marL="0" indent="0">
              <a:lnSpc>
                <a:spcPct val="110000"/>
              </a:lnSpc>
              <a:spcBef>
                <a:spcPts val="2500"/>
              </a:spcBef>
              <a:buNone/>
            </a:pPr>
            <a:r>
              <a:rPr lang="en-US" sz="1100" b="1"/>
              <a:t>Foldable Screens</a:t>
            </a:r>
          </a:p>
          <a:p>
            <a:pPr marL="0" lvl="1" indent="0">
              <a:lnSpc>
                <a:spcPct val="110000"/>
              </a:lnSpc>
              <a:buNone/>
            </a:pPr>
            <a:r>
              <a:rPr lang="en-US" sz="1100"/>
              <a:t>Foldable screens will offer expanded screen real estate and multifunctionality, revolutionizing how users interact with their devices.</a:t>
            </a:r>
          </a:p>
          <a:p>
            <a:pPr marL="0" indent="0">
              <a:lnSpc>
                <a:spcPct val="110000"/>
              </a:lnSpc>
              <a:spcBef>
                <a:spcPts val="2500"/>
              </a:spcBef>
              <a:buNone/>
            </a:pPr>
            <a:r>
              <a:rPr lang="en-US" sz="1100" b="1"/>
              <a:t>Design and Functionality</a:t>
            </a:r>
          </a:p>
          <a:p>
            <a:pPr marL="0" lvl="1" indent="0">
              <a:lnSpc>
                <a:spcPct val="110000"/>
              </a:lnSpc>
              <a:buNone/>
            </a:pPr>
            <a:r>
              <a:rPr lang="en-US" sz="1100"/>
              <a:t>The advancement in display technology will lead to innovative designs, enhancing user experience and device functionality.</a:t>
            </a:r>
          </a:p>
        </p:txBody>
      </p:sp>
    </p:spTree>
    <p:extLst>
      <p:ext uri="{BB962C8B-B14F-4D97-AF65-F5344CB8AC3E}">
        <p14:creationId xmlns:p14="http://schemas.microsoft.com/office/powerpoint/2010/main" val="3817932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382670CB-55C9-D5E8-04BD-A93830C2C0D1}"/>
              </a:ext>
            </a:extLst>
          </p:cNvPr>
          <p:cNvSpPr>
            <a:spLocks noGrp="1"/>
          </p:cNvSpPr>
          <p:nvPr>
            <p:ph type="ctrTitle"/>
          </p:nvPr>
        </p:nvSpPr>
        <p:spPr>
          <a:xfrm>
            <a:off x="559219" y="1115844"/>
            <a:ext cx="7680960" cy="4631911"/>
          </a:xfrm>
        </p:spPr>
        <p:txBody>
          <a:bodyPr anchor="b">
            <a:normAutofit/>
          </a:bodyPr>
          <a:lstStyle/>
          <a:p>
            <a:r>
              <a:rPr lang="en-US" sz="6500"/>
              <a:t>Impact on Society and Daily Life</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013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hand holding a smartphone with blank text messaging screen against skyscrapers.">
            <a:extLst>
              <a:ext uri="{FF2B5EF4-FFF2-40B4-BE49-F238E27FC236}">
                <a16:creationId xmlns:a16="http://schemas.microsoft.com/office/drawing/2014/main" id="{8835E119-38EE-4492-A695-A93A4DA61F2C}"/>
              </a:ext>
            </a:extLst>
          </p:cNvPr>
          <p:cNvPicPr>
            <a:picLocks noGrp="1" noChangeAspect="1"/>
          </p:cNvPicPr>
          <p:nvPr>
            <p:ph sz="half" idx="1"/>
          </p:nvPr>
        </p:nvPicPr>
        <p:blipFill>
          <a:blip r:embed="rId3"/>
          <a:srcRect r="5624"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3E3FCE-C194-1EDE-30BB-9F166EABF85A}"/>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2800"/>
              <a:t>Changes in Communication and Social Interaction</a:t>
            </a:r>
          </a:p>
        </p:txBody>
      </p:sp>
      <p:sp>
        <p:nvSpPr>
          <p:cNvPr id="4" name="Content Placeholder 3">
            <a:extLst>
              <a:ext uri="{FF2B5EF4-FFF2-40B4-BE49-F238E27FC236}">
                <a16:creationId xmlns:a16="http://schemas.microsoft.com/office/drawing/2014/main" id="{117C03C5-F519-1020-53B6-1E954FC43B8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000" b="1"/>
              <a:t>Instant Messaging Revolution</a:t>
            </a:r>
          </a:p>
          <a:p>
            <a:pPr marL="0" lvl="1" indent="0">
              <a:lnSpc>
                <a:spcPct val="110000"/>
              </a:lnSpc>
              <a:buNone/>
            </a:pPr>
            <a:r>
              <a:rPr lang="en-US" sz="1000"/>
              <a:t>Smartphones have enabled instant messaging, allowing people to communicate in real-time regardless of distance.</a:t>
            </a:r>
          </a:p>
          <a:p>
            <a:pPr marL="0" indent="0">
              <a:lnSpc>
                <a:spcPct val="110000"/>
              </a:lnSpc>
              <a:spcBef>
                <a:spcPts val="2500"/>
              </a:spcBef>
              <a:buNone/>
            </a:pPr>
            <a:r>
              <a:rPr lang="en-US" sz="1000" b="1"/>
              <a:t>Video Calling Impact</a:t>
            </a:r>
          </a:p>
          <a:p>
            <a:pPr marL="0" lvl="1" indent="0">
              <a:lnSpc>
                <a:spcPct val="110000"/>
              </a:lnSpc>
              <a:buNone/>
            </a:pPr>
            <a:r>
              <a:rPr lang="en-US" sz="1000"/>
              <a:t>Video calls have transformed how we connect, making virtual face-to-face communication more accessible and personal.</a:t>
            </a:r>
          </a:p>
          <a:p>
            <a:pPr marL="0" indent="0">
              <a:lnSpc>
                <a:spcPct val="110000"/>
              </a:lnSpc>
              <a:spcBef>
                <a:spcPts val="2500"/>
              </a:spcBef>
              <a:buNone/>
            </a:pPr>
            <a:r>
              <a:rPr lang="en-US" sz="1000" b="1"/>
              <a:t>Social Media Dynamics</a:t>
            </a:r>
          </a:p>
          <a:p>
            <a:pPr marL="0" lvl="1" indent="0">
              <a:lnSpc>
                <a:spcPct val="110000"/>
              </a:lnSpc>
              <a:buNone/>
            </a:pPr>
            <a:r>
              <a:rPr lang="en-US" sz="1000"/>
              <a:t>Social media interactions have reshaped personal relationships and social dynamics, fostering connections and community.</a:t>
            </a:r>
          </a:p>
        </p:txBody>
      </p:sp>
    </p:spTree>
    <p:extLst>
      <p:ext uri="{BB962C8B-B14F-4D97-AF65-F5344CB8AC3E}">
        <p14:creationId xmlns:p14="http://schemas.microsoft.com/office/powerpoint/2010/main" val="2298243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intech electronic banking network technology">
            <a:extLst>
              <a:ext uri="{FF2B5EF4-FFF2-40B4-BE49-F238E27FC236}">
                <a16:creationId xmlns:a16="http://schemas.microsoft.com/office/drawing/2014/main" id="{7552375B-76C9-4BC1-A4C2-C05ADD223E1C}"/>
              </a:ext>
            </a:extLst>
          </p:cNvPr>
          <p:cNvPicPr>
            <a:picLocks noGrp="1" noChangeAspect="1"/>
          </p:cNvPicPr>
          <p:nvPr>
            <p:ph sz="half" idx="1"/>
          </p:nvPr>
        </p:nvPicPr>
        <p:blipFill>
          <a:blip r:embed="rId3"/>
          <a:srcRect l="3716" r="1908"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5938871-042B-B248-32C7-62D5896C5E0F}"/>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Influence on Business and Industry</a:t>
            </a:r>
          </a:p>
        </p:txBody>
      </p:sp>
      <p:sp>
        <p:nvSpPr>
          <p:cNvPr id="4" name="Content Placeholder 3">
            <a:extLst>
              <a:ext uri="{FF2B5EF4-FFF2-40B4-BE49-F238E27FC236}">
                <a16:creationId xmlns:a16="http://schemas.microsoft.com/office/drawing/2014/main" id="{A4A4202A-1318-359A-00A9-20CE54411CF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000" b="1"/>
              <a:t>Transformation of Mobile Commerce</a:t>
            </a:r>
          </a:p>
          <a:p>
            <a:pPr marL="0" lvl="1" indent="0">
              <a:lnSpc>
                <a:spcPct val="110000"/>
              </a:lnSpc>
              <a:buNone/>
            </a:pPr>
            <a:r>
              <a:rPr lang="en-US" sz="1000"/>
              <a:t>Smartphones have revolutionized mobile commerce, allowing consumers to shop conveniently from anywhere at any time.</a:t>
            </a:r>
          </a:p>
          <a:p>
            <a:pPr marL="0" indent="0">
              <a:lnSpc>
                <a:spcPct val="110000"/>
              </a:lnSpc>
              <a:spcBef>
                <a:spcPts val="2500"/>
              </a:spcBef>
              <a:buNone/>
            </a:pPr>
            <a:r>
              <a:rPr lang="en-US" sz="1000" b="1"/>
              <a:t>Enhanced Productivity</a:t>
            </a:r>
          </a:p>
          <a:p>
            <a:pPr marL="0" lvl="1" indent="0">
              <a:lnSpc>
                <a:spcPct val="110000"/>
              </a:lnSpc>
              <a:buNone/>
            </a:pPr>
            <a:r>
              <a:rPr lang="en-US" sz="1000"/>
              <a:t>Productivity has increased due to smartphone applications that streamline tasks and improve efficiency in the workplace.</a:t>
            </a:r>
          </a:p>
          <a:p>
            <a:pPr marL="0" indent="0">
              <a:lnSpc>
                <a:spcPct val="110000"/>
              </a:lnSpc>
              <a:spcBef>
                <a:spcPts val="2500"/>
              </a:spcBef>
              <a:buNone/>
            </a:pPr>
            <a:r>
              <a:rPr lang="en-US" sz="1000" b="1"/>
              <a:t>Customer Engagement</a:t>
            </a:r>
          </a:p>
          <a:p>
            <a:pPr marL="0" lvl="1" indent="0">
              <a:lnSpc>
                <a:spcPct val="110000"/>
              </a:lnSpc>
              <a:buNone/>
            </a:pPr>
            <a:r>
              <a:rPr lang="en-US" sz="1000"/>
              <a:t>Smartphones have changed the way businesses interact with customers, fostering more personalized and immediate communication.</a:t>
            </a:r>
          </a:p>
        </p:txBody>
      </p:sp>
    </p:spTree>
    <p:extLst>
      <p:ext uri="{BB962C8B-B14F-4D97-AF65-F5344CB8AC3E}">
        <p14:creationId xmlns:p14="http://schemas.microsoft.com/office/powerpoint/2010/main" val="117586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old used mobile phones on a white background">
            <a:extLst>
              <a:ext uri="{FF2B5EF4-FFF2-40B4-BE49-F238E27FC236}">
                <a16:creationId xmlns:a16="http://schemas.microsoft.com/office/drawing/2014/main" id="{5E1CC497-80CB-4B9D-B55F-9625579FCB47}"/>
              </a:ext>
            </a:extLst>
          </p:cNvPr>
          <p:cNvPicPr>
            <a:picLocks noGrp="1" noChangeAspect="1"/>
          </p:cNvPicPr>
          <p:nvPr>
            <p:ph sz="half" idx="1"/>
          </p:nvPr>
        </p:nvPicPr>
        <p:blipFill>
          <a:blip r:embed="rId3"/>
          <a:srcRect l="3157" r="2467"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2B13CC3-6F39-7140-0CA8-45A4E9EF5129}"/>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Agenda Items</a:t>
            </a:r>
          </a:p>
        </p:txBody>
      </p:sp>
      <p:sp>
        <p:nvSpPr>
          <p:cNvPr id="4" name="Content Placeholder 3">
            <a:extLst>
              <a:ext uri="{FF2B5EF4-FFF2-40B4-BE49-F238E27FC236}">
                <a16:creationId xmlns:a16="http://schemas.microsoft.com/office/drawing/2014/main" id="{C7685CA2-CC1C-AB88-C588-F674CBFCED80}"/>
              </a:ext>
            </a:extLst>
          </p:cNvPr>
          <p:cNvSpPr>
            <a:spLocks noGrp="1"/>
          </p:cNvSpPr>
          <p:nvPr>
            <p:ph sz="half" idx="2"/>
          </p:nvPr>
        </p:nvSpPr>
        <p:spPr>
          <a:xfrm>
            <a:off x="8719128" y="2922624"/>
            <a:ext cx="2811880" cy="3409950"/>
          </a:xfrm>
        </p:spPr>
        <p:txBody>
          <a:bodyPr vert="horz" lIns="91440" tIns="45720" rIns="91440" bIns="45720" rtlCol="0" anchor="t">
            <a:normAutofit/>
          </a:bodyPr>
          <a:lstStyle/>
          <a:p>
            <a:pPr>
              <a:lnSpc>
                <a:spcPct val="110000"/>
              </a:lnSpc>
            </a:pPr>
            <a:r>
              <a:rPr lang="en-US" sz="1600"/>
              <a:t>The Early Days of Mobile Communication</a:t>
            </a:r>
          </a:p>
          <a:p>
            <a:pPr>
              <a:lnSpc>
                <a:spcPct val="110000"/>
              </a:lnSpc>
            </a:pPr>
            <a:r>
              <a:rPr lang="en-US" sz="1600"/>
              <a:t>Transition to Smart Devices</a:t>
            </a:r>
          </a:p>
          <a:p>
            <a:pPr>
              <a:lnSpc>
                <a:spcPct val="110000"/>
              </a:lnSpc>
            </a:pPr>
            <a:r>
              <a:rPr lang="en-US" sz="1600"/>
              <a:t>Evolution of Phone Displays</a:t>
            </a:r>
          </a:p>
          <a:p>
            <a:pPr>
              <a:lnSpc>
                <a:spcPct val="110000"/>
              </a:lnSpc>
            </a:pPr>
            <a:r>
              <a:rPr lang="en-US" sz="1600"/>
              <a:t>Impact on Society and Daily Life</a:t>
            </a:r>
          </a:p>
          <a:p>
            <a:pPr>
              <a:lnSpc>
                <a:spcPct val="110000"/>
              </a:lnSpc>
            </a:pPr>
            <a:r>
              <a:rPr lang="en-US" sz="1600"/>
              <a:t>Future Trends and Innovations</a:t>
            </a:r>
          </a:p>
        </p:txBody>
      </p:sp>
    </p:spTree>
    <p:extLst>
      <p:ext uri="{BB962C8B-B14F-4D97-AF65-F5344CB8AC3E}">
        <p14:creationId xmlns:p14="http://schemas.microsoft.com/office/powerpoint/2010/main" val="2674876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enager using social media">
            <a:extLst>
              <a:ext uri="{FF2B5EF4-FFF2-40B4-BE49-F238E27FC236}">
                <a16:creationId xmlns:a16="http://schemas.microsoft.com/office/drawing/2014/main" id="{085282D3-2019-46E1-9B60-AB2CD54F6275}"/>
              </a:ext>
            </a:extLst>
          </p:cNvPr>
          <p:cNvPicPr>
            <a:picLocks noGrp="1" noChangeAspect="1"/>
          </p:cNvPicPr>
          <p:nvPr>
            <p:ph sz="half" idx="1"/>
          </p:nvPr>
        </p:nvPicPr>
        <p:blipFill>
          <a:blip r:embed="rId3"/>
          <a:srcRect l="4101" r="1523"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49C8CB5-CFCC-C2F8-8F75-6EF5823E44A4}"/>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Cultural and Societal Shifts</a:t>
            </a:r>
          </a:p>
        </p:txBody>
      </p:sp>
      <p:sp>
        <p:nvSpPr>
          <p:cNvPr id="4" name="Content Placeholder 3">
            <a:extLst>
              <a:ext uri="{FF2B5EF4-FFF2-40B4-BE49-F238E27FC236}">
                <a16:creationId xmlns:a16="http://schemas.microsoft.com/office/drawing/2014/main" id="{3A88F7EC-8065-1EB3-E515-19229BFB659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000" b="1"/>
              <a:t>Entertainment Consumption Changes</a:t>
            </a:r>
          </a:p>
          <a:p>
            <a:pPr marL="0" lvl="1" indent="0">
              <a:lnSpc>
                <a:spcPct val="110000"/>
              </a:lnSpc>
              <a:buNone/>
            </a:pPr>
            <a:r>
              <a:rPr lang="en-US" sz="1000"/>
              <a:t>Smartphones have transformed how people consume entertainment, shifting from traditional media to on-demand streaming services.</a:t>
            </a:r>
          </a:p>
          <a:p>
            <a:pPr marL="0" indent="0">
              <a:lnSpc>
                <a:spcPct val="110000"/>
              </a:lnSpc>
              <a:spcBef>
                <a:spcPts val="2500"/>
              </a:spcBef>
              <a:buNone/>
            </a:pPr>
            <a:r>
              <a:rPr lang="en-US" sz="1000" b="1"/>
              <a:t>News Dissemination</a:t>
            </a:r>
          </a:p>
          <a:p>
            <a:pPr marL="0" lvl="1" indent="0">
              <a:lnSpc>
                <a:spcPct val="110000"/>
              </a:lnSpc>
              <a:buNone/>
            </a:pPr>
            <a:r>
              <a:rPr lang="en-US" sz="1000"/>
              <a:t>Smartphones have changed the way news is shared and consumed, enabling instant access to information and diverse viewpoints.</a:t>
            </a:r>
          </a:p>
          <a:p>
            <a:pPr marL="0" indent="0">
              <a:lnSpc>
                <a:spcPct val="110000"/>
              </a:lnSpc>
              <a:spcBef>
                <a:spcPts val="2500"/>
              </a:spcBef>
              <a:buNone/>
            </a:pPr>
            <a:r>
              <a:rPr lang="en-US" sz="1000" b="1"/>
              <a:t>Online Identity Curation</a:t>
            </a:r>
          </a:p>
          <a:p>
            <a:pPr marL="0" lvl="1" indent="0">
              <a:lnSpc>
                <a:spcPct val="110000"/>
              </a:lnSpc>
              <a:buNone/>
            </a:pPr>
            <a:r>
              <a:rPr lang="en-US" sz="1000"/>
              <a:t>With smartphones, individuals now curate their online identities through social media, impacting personal branding and self-expression.</a:t>
            </a:r>
          </a:p>
        </p:txBody>
      </p:sp>
    </p:spTree>
    <p:extLst>
      <p:ext uri="{BB962C8B-B14F-4D97-AF65-F5344CB8AC3E}">
        <p14:creationId xmlns:p14="http://schemas.microsoft.com/office/powerpoint/2010/main" val="1406539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F32D078A-6BCD-7AF3-80A3-F05DAB955356}"/>
              </a:ext>
            </a:extLst>
          </p:cNvPr>
          <p:cNvSpPr>
            <a:spLocks noGrp="1"/>
          </p:cNvSpPr>
          <p:nvPr>
            <p:ph type="ctrTitle"/>
          </p:nvPr>
        </p:nvSpPr>
        <p:spPr>
          <a:xfrm>
            <a:off x="559219" y="1115844"/>
            <a:ext cx="7680960" cy="4631911"/>
          </a:xfrm>
        </p:spPr>
        <p:txBody>
          <a:bodyPr anchor="b">
            <a:normAutofit/>
          </a:bodyPr>
          <a:lstStyle/>
          <a:p>
            <a:r>
              <a:rPr lang="en-US" sz="6500"/>
              <a:t>Future Trends and Innovations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154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181B3DD-54F5-FB37-3194-C28729F67305}"/>
              </a:ext>
            </a:extLst>
          </p:cNvPr>
          <p:cNvSpPr>
            <a:spLocks noGrp="1"/>
          </p:cNvSpPr>
          <p:nvPr>
            <p:ph type="title"/>
          </p:nvPr>
        </p:nvSpPr>
        <p:spPr>
          <a:xfrm>
            <a:off x="640080" y="914400"/>
            <a:ext cx="3412998" cy="1839433"/>
          </a:xfrm>
        </p:spPr>
        <p:txBody>
          <a:bodyPr>
            <a:normAutofit/>
          </a:bodyPr>
          <a:lstStyle/>
          <a:p>
            <a:r>
              <a:rPr lang="en-US" sz="3600"/>
              <a:t>Emergence of 5G and Beyond</a:t>
            </a:r>
          </a:p>
        </p:txBody>
      </p:sp>
      <p:graphicFrame>
        <p:nvGraphicFramePr>
          <p:cNvPr id="4" name="Content Placeholder 4">
            <a:extLst>
              <a:ext uri="{FF2B5EF4-FFF2-40B4-BE49-F238E27FC236}">
                <a16:creationId xmlns:a16="http://schemas.microsoft.com/office/drawing/2014/main" id="{D50362B8-D8FA-4032-BBEA-6FE343387E20}"/>
              </a:ext>
            </a:extLst>
          </p:cNvPr>
          <p:cNvGraphicFramePr>
            <a:graphicFrameLocks noGrp="1"/>
          </p:cNvGraphicFramePr>
          <p:nvPr>
            <p:ph idx="1"/>
            <p:extLst>
              <p:ext uri="{D42A27DB-BD31-4B8C-83A1-F6EECF244321}">
                <p14:modId xmlns:p14="http://schemas.microsoft.com/office/powerpoint/2010/main" val="7037913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75275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ncoming call on smart phone screen, home interior. Male hand holding phone, desktop shot. Senior man calling.">
            <a:extLst>
              <a:ext uri="{FF2B5EF4-FFF2-40B4-BE49-F238E27FC236}">
                <a16:creationId xmlns:a16="http://schemas.microsoft.com/office/drawing/2014/main" id="{F073A0EE-64BB-4EBF-B391-AB5C3B5D8123}"/>
              </a:ext>
            </a:extLst>
          </p:cNvPr>
          <p:cNvPicPr>
            <a:picLocks noGrp="1" noChangeAspect="1"/>
          </p:cNvPicPr>
          <p:nvPr>
            <p:ph sz="half" idx="1"/>
          </p:nvPr>
        </p:nvPicPr>
        <p:blipFill>
          <a:blip r:embed="rId3"/>
          <a:srcRect l="5625" r="-1"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B06EEE4-1DD1-F0C6-6778-FF951F7C5C9B}"/>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3100"/>
              <a:t>Advancements in AI and Machine Learning</a:t>
            </a:r>
          </a:p>
        </p:txBody>
      </p:sp>
      <p:sp>
        <p:nvSpPr>
          <p:cNvPr id="4" name="Content Placeholder 3">
            <a:extLst>
              <a:ext uri="{FF2B5EF4-FFF2-40B4-BE49-F238E27FC236}">
                <a16:creationId xmlns:a16="http://schemas.microsoft.com/office/drawing/2014/main" id="{896B735F-E247-A484-BE8E-B68751715E9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000" b="1"/>
              <a:t>Personalized Recommendations</a:t>
            </a:r>
          </a:p>
          <a:p>
            <a:pPr marL="0" lvl="1" indent="0">
              <a:lnSpc>
                <a:spcPct val="110000"/>
              </a:lnSpc>
              <a:buNone/>
            </a:pPr>
            <a:r>
              <a:rPr lang="en-US" sz="1000"/>
              <a:t>AI algorithms analyze user behavior to provide tailored recommendations for apps, music, and content, enhancing the user experience.</a:t>
            </a:r>
          </a:p>
          <a:p>
            <a:pPr marL="0" indent="0">
              <a:lnSpc>
                <a:spcPct val="110000"/>
              </a:lnSpc>
              <a:spcBef>
                <a:spcPts val="2500"/>
              </a:spcBef>
              <a:buNone/>
            </a:pPr>
            <a:r>
              <a:rPr lang="en-US" sz="1000" b="1"/>
              <a:t>Advanced Photography</a:t>
            </a:r>
          </a:p>
          <a:p>
            <a:pPr marL="0" lvl="1" indent="0">
              <a:lnSpc>
                <a:spcPct val="110000"/>
              </a:lnSpc>
              <a:buNone/>
            </a:pPr>
            <a:r>
              <a:rPr lang="en-US" sz="1000"/>
              <a:t>Machine learning improves smartphone photography by optimizing image processing, enhancing low-light performance, and enabling features like portrait mode.</a:t>
            </a:r>
          </a:p>
          <a:p>
            <a:pPr marL="0" indent="0">
              <a:lnSpc>
                <a:spcPct val="110000"/>
              </a:lnSpc>
              <a:spcBef>
                <a:spcPts val="2500"/>
              </a:spcBef>
              <a:buNone/>
            </a:pPr>
            <a:r>
              <a:rPr lang="en-US" sz="1000" b="1"/>
              <a:t>Voice Recognition Technology</a:t>
            </a:r>
          </a:p>
          <a:p>
            <a:pPr marL="0" lvl="1" indent="0">
              <a:lnSpc>
                <a:spcPct val="110000"/>
              </a:lnSpc>
              <a:buNone/>
            </a:pPr>
            <a:r>
              <a:rPr lang="en-US" sz="1000"/>
              <a:t>AI-driven voice recognition allows users to interact with their smartphones hands-free, making tasks like sending messages and setting reminders easier.</a:t>
            </a:r>
          </a:p>
        </p:txBody>
      </p:sp>
    </p:spTree>
    <p:extLst>
      <p:ext uri="{BB962C8B-B14F-4D97-AF65-F5344CB8AC3E}">
        <p14:creationId xmlns:p14="http://schemas.microsoft.com/office/powerpoint/2010/main" val="856950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Smartphone security concept">
            <a:extLst>
              <a:ext uri="{FF2B5EF4-FFF2-40B4-BE49-F238E27FC236}">
                <a16:creationId xmlns:a16="http://schemas.microsoft.com/office/drawing/2014/main" id="{8C76A4A3-6FB8-4171-938E-4D7DD8B84B67}"/>
              </a:ext>
            </a:extLst>
          </p:cNvPr>
          <p:cNvPicPr>
            <a:picLocks noGrp="1" noChangeAspect="1"/>
          </p:cNvPicPr>
          <p:nvPr>
            <p:ph sz="half" idx="1"/>
          </p:nvPr>
        </p:nvPicPr>
        <p:blipFill>
          <a:blip r:embed="rId3"/>
          <a:srcRect t="11608" r="-2" b="11504"/>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7910DE8-4879-C6D2-65C2-A826BEC6185D}"/>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100"/>
              <a:t>Potential Future Developments and Challenges</a:t>
            </a:r>
          </a:p>
        </p:txBody>
      </p:sp>
      <p:sp>
        <p:nvSpPr>
          <p:cNvPr id="4" name="Content Placeholder 3">
            <a:extLst>
              <a:ext uri="{FF2B5EF4-FFF2-40B4-BE49-F238E27FC236}">
                <a16:creationId xmlns:a16="http://schemas.microsoft.com/office/drawing/2014/main" id="{E749EC97-2DD3-C5E9-9028-8217EFA3C33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Promising Future of Smartphones</a:t>
            </a:r>
          </a:p>
          <a:p>
            <a:pPr marL="0" lvl="1" indent="0">
              <a:buNone/>
            </a:pPr>
            <a:r>
              <a:rPr lang="en-US" sz="1400"/>
              <a:t>The future development of smartphones is likely to focus on enhanced features, connectivity, and user experience.</a:t>
            </a:r>
          </a:p>
          <a:p>
            <a:pPr marL="0" indent="0">
              <a:spcBef>
                <a:spcPts val="2500"/>
              </a:spcBef>
              <a:buNone/>
            </a:pPr>
            <a:r>
              <a:rPr lang="en-US" sz="1400" b="1"/>
              <a:t>Privacy Concerns</a:t>
            </a:r>
          </a:p>
          <a:p>
            <a:pPr marL="0" lvl="1" indent="0">
              <a:buNone/>
            </a:pPr>
            <a:r>
              <a:rPr lang="en-US" sz="1400"/>
              <a:t>As smartphones become more integrated into daily life, privacy concerns regarding data collection and usage continue to rise.</a:t>
            </a:r>
          </a:p>
          <a:p>
            <a:pPr marL="0" indent="0">
              <a:spcBef>
                <a:spcPts val="2500"/>
              </a:spcBef>
              <a:buNone/>
            </a:pPr>
            <a:r>
              <a:rPr lang="en-US" sz="1400" b="1"/>
              <a:t>Security Threats</a:t>
            </a:r>
          </a:p>
          <a:p>
            <a:pPr marL="0" lvl="1" indent="0">
              <a:buNone/>
            </a:pPr>
            <a:r>
              <a:rPr lang="en-US" sz="1400"/>
              <a:t>The increasing sophistication of cyber threats poses significant security challenges for smartphone users and manufacturers alike.</a:t>
            </a:r>
          </a:p>
          <a:p>
            <a:pPr marL="0" indent="0">
              <a:spcBef>
                <a:spcPts val="2500"/>
              </a:spcBef>
              <a:buNone/>
            </a:pPr>
            <a:r>
              <a:rPr lang="en-US" sz="1400" b="1"/>
              <a:t>Sustainable Technology Development</a:t>
            </a:r>
          </a:p>
          <a:p>
            <a:pPr marL="0" lvl="1" indent="0">
              <a:buNone/>
            </a:pPr>
            <a:r>
              <a:rPr lang="en-US" sz="1400"/>
              <a:t>The shift towards sustainable technology in smartphone production and disposal is essential to minimize environmental impact.</a:t>
            </a:r>
          </a:p>
        </p:txBody>
      </p:sp>
    </p:spTree>
    <p:extLst>
      <p:ext uri="{BB962C8B-B14F-4D97-AF65-F5344CB8AC3E}">
        <p14:creationId xmlns:p14="http://schemas.microsoft.com/office/powerpoint/2010/main" val="83002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ABBB60-173D-3315-4F47-F9E4F1813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9FAC35FE-24B2-013F-B2D9-6AECA7ED9B29}"/>
              </a:ext>
            </a:extLst>
          </p:cNvPr>
          <p:cNvSpPr>
            <a:spLocks noGrp="1"/>
          </p:cNvSpPr>
          <p:nvPr>
            <p:ph type="title"/>
          </p:nvPr>
        </p:nvSpPr>
        <p:spPr>
          <a:xfrm>
            <a:off x="640079" y="1572768"/>
            <a:ext cx="8162176" cy="1406993"/>
          </a:xfrm>
        </p:spPr>
        <p:txBody>
          <a:bodyPr anchor="b">
            <a:normAutofit/>
          </a:bodyPr>
          <a:lstStyle/>
          <a:p>
            <a:r>
              <a:rPr lang="en-US" sz="6000"/>
              <a:t>Conclusion</a:t>
            </a:r>
          </a:p>
        </p:txBody>
      </p:sp>
      <p:graphicFrame>
        <p:nvGraphicFramePr>
          <p:cNvPr id="13" name="Content Placeholder 2">
            <a:extLst>
              <a:ext uri="{FF2B5EF4-FFF2-40B4-BE49-F238E27FC236}">
                <a16:creationId xmlns:a16="http://schemas.microsoft.com/office/drawing/2014/main" id="{A62607B3-279D-2C2E-34DA-1AE8BC55F59B}"/>
              </a:ext>
            </a:extLst>
          </p:cNvPr>
          <p:cNvGraphicFramePr>
            <a:graphicFrameLocks noGrp="1"/>
          </p:cNvGraphicFramePr>
          <p:nvPr>
            <p:ph idx="1"/>
            <p:extLst>
              <p:ext uri="{D42A27DB-BD31-4B8C-83A1-F6EECF244321}">
                <p14:modId xmlns:p14="http://schemas.microsoft.com/office/powerpoint/2010/main" val="273185562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2" name="Straight Connector 11">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155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9E2B5D-69FC-70E6-CA1C-A169262A512F}"/>
              </a:ext>
            </a:extLst>
          </p:cNvPr>
          <p:cNvGrpSpPr/>
          <p:nvPr/>
        </p:nvGrpSpPr>
        <p:grpSpPr>
          <a:xfrm>
            <a:off x="3195319" y="1490408"/>
            <a:ext cx="5613401" cy="2261072"/>
            <a:chOff x="838199" y="1395544"/>
            <a:chExt cx="6593670" cy="2655923"/>
          </a:xfrm>
        </p:grpSpPr>
        <p:sp>
          <p:nvSpPr>
            <p:cNvPr id="7" name="Google Shape;55;p16">
              <a:hlinkClick r:id="rId2"/>
              <a:extLst>
                <a:ext uri="{FF2B5EF4-FFF2-40B4-BE49-F238E27FC236}">
                  <a16:creationId xmlns:a16="http://schemas.microsoft.com/office/drawing/2014/main" id="{E94E6116-919B-3C8D-B025-2021D2636FC4}"/>
                </a:ext>
              </a:extLst>
            </p:cNvPr>
            <p:cNvSpPr/>
            <p:nvPr/>
          </p:nvSpPr>
          <p:spPr>
            <a:xfrm>
              <a:off x="838199" y="1395544"/>
              <a:ext cx="6593670" cy="2655923"/>
            </a:xfrm>
            <a:prstGeom prst="rect">
              <a:avLst/>
            </a:prstGeom>
            <a:solidFill>
              <a:schemeClr val="accent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Poppins"/>
                <a:ea typeface="Poppins"/>
                <a:cs typeface="Poppins"/>
                <a:sym typeface="Poppins"/>
              </a:endParaRPr>
            </a:p>
          </p:txBody>
        </p:sp>
        <p:pic>
          <p:nvPicPr>
            <p:cNvPr id="3" name="Graphic 2">
              <a:extLst>
                <a:ext uri="{FF2B5EF4-FFF2-40B4-BE49-F238E27FC236}">
                  <a16:creationId xmlns:a16="http://schemas.microsoft.com/office/drawing/2014/main" id="{04A8553D-590A-FE94-CD6A-DAEDCFD1B6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8910" y="1807383"/>
              <a:ext cx="1832248" cy="1832245"/>
            </a:xfrm>
            <a:prstGeom prst="rect">
              <a:avLst/>
            </a:prstGeom>
          </p:spPr>
        </p:pic>
      </p:grpSp>
      <p:sp>
        <p:nvSpPr>
          <p:cNvPr id="2" name="Title 1">
            <a:extLst>
              <a:ext uri="{FF2B5EF4-FFF2-40B4-BE49-F238E27FC236}">
                <a16:creationId xmlns:a16="http://schemas.microsoft.com/office/drawing/2014/main" id="{296F5C3F-886C-1131-87DD-35D99DB165BB}"/>
              </a:ext>
            </a:extLst>
          </p:cNvPr>
          <p:cNvSpPr>
            <a:spLocks noGrp="1"/>
          </p:cNvSpPr>
          <p:nvPr>
            <p:ph type="title" idx="4294967295"/>
          </p:nvPr>
        </p:nvSpPr>
        <p:spPr>
          <a:xfrm>
            <a:off x="1685925" y="3751263"/>
            <a:ext cx="8820150" cy="1338262"/>
          </a:xfrm>
        </p:spPr>
        <p:txBody>
          <a:bodyPr anchor="ctr">
            <a:normAutofit/>
          </a:bodyPr>
          <a:lstStyle/>
          <a:p>
            <a:pPr algn="ctr"/>
            <a:r>
              <a:rPr lang="pl-PL" sz="3600" dirty="0">
                <a:hlinkClick r:id="rId2"/>
              </a:rPr>
              <a:t>U</a:t>
            </a:r>
            <a:r>
              <a:rPr lang="en-US" sz="3600" dirty="0">
                <a:hlinkClick r:id="rId2"/>
              </a:rPr>
              <a:t>demy.com/course/powerpoint-copilot/</a:t>
            </a:r>
          </a:p>
        </p:txBody>
      </p:sp>
    </p:spTree>
    <p:extLst>
      <p:ext uri="{BB962C8B-B14F-4D97-AF65-F5344CB8AC3E}">
        <p14:creationId xmlns:p14="http://schemas.microsoft.com/office/powerpoint/2010/main" val="142103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B7EF4AF8-63B9-1A9E-EC42-1EBEB67FB382}"/>
              </a:ext>
            </a:extLst>
          </p:cNvPr>
          <p:cNvSpPr>
            <a:spLocks noGrp="1"/>
          </p:cNvSpPr>
          <p:nvPr>
            <p:ph type="ctrTitle"/>
          </p:nvPr>
        </p:nvSpPr>
        <p:spPr>
          <a:xfrm>
            <a:off x="559219" y="1115844"/>
            <a:ext cx="7680960" cy="4631911"/>
          </a:xfrm>
        </p:spPr>
        <p:txBody>
          <a:bodyPr anchor="b">
            <a:normAutofit/>
          </a:bodyPr>
          <a:lstStyle/>
          <a:p>
            <a:r>
              <a:rPr lang="en-US" sz="6500"/>
              <a:t>The Early Days of Mobile Communication</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8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an old mobile phone.">
            <a:extLst>
              <a:ext uri="{FF2B5EF4-FFF2-40B4-BE49-F238E27FC236}">
                <a16:creationId xmlns:a16="http://schemas.microsoft.com/office/drawing/2014/main" id="{8444EDE0-AE69-4F2B-83AF-9793403AF809}"/>
              </a:ext>
            </a:extLst>
          </p:cNvPr>
          <p:cNvPicPr>
            <a:picLocks noGrp="1" noChangeAspect="1"/>
          </p:cNvPicPr>
          <p:nvPr>
            <p:ph sz="half" idx="1"/>
          </p:nvPr>
        </p:nvPicPr>
        <p:blipFill>
          <a:blip r:embed="rId3"/>
          <a:srcRect r="5624"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F11622F-8D61-DDBC-47C3-15D949DBA292}"/>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Introduction of Mobile Phones</a:t>
            </a:r>
          </a:p>
        </p:txBody>
      </p:sp>
      <p:sp>
        <p:nvSpPr>
          <p:cNvPr id="4" name="Content Placeholder 3">
            <a:extLst>
              <a:ext uri="{FF2B5EF4-FFF2-40B4-BE49-F238E27FC236}">
                <a16:creationId xmlns:a16="http://schemas.microsoft.com/office/drawing/2014/main" id="{54ED6232-5D31-235D-5E98-749F4BFCA63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None/>
            </a:pPr>
            <a:r>
              <a:rPr lang="en-US" sz="1400" b="1"/>
              <a:t>Early Mobile Phones</a:t>
            </a:r>
          </a:p>
          <a:p>
            <a:pPr marL="0" lvl="1" indent="0">
              <a:buNone/>
            </a:pPr>
            <a:r>
              <a:rPr lang="en-US" sz="1400"/>
              <a:t>The first mobile phones were large and heavy, designed mainly for voice communication, marking the start of mobile revolution.</a:t>
            </a:r>
          </a:p>
          <a:p>
            <a:pPr marL="0" indent="0">
              <a:spcBef>
                <a:spcPts val="2500"/>
              </a:spcBef>
              <a:buNone/>
            </a:pPr>
            <a:r>
              <a:rPr lang="en-US" sz="1400" b="1"/>
              <a:t>Revolution in Communication</a:t>
            </a:r>
          </a:p>
          <a:p>
            <a:pPr marL="0" lvl="1" indent="0">
              <a:buNone/>
            </a:pPr>
            <a:r>
              <a:rPr lang="en-US" sz="1400"/>
              <a:t>The introduction of mobile phones transformed communication, allowing users to make calls from virtually anywhere.</a:t>
            </a:r>
          </a:p>
        </p:txBody>
      </p:sp>
    </p:spTree>
    <p:extLst>
      <p:ext uri="{BB962C8B-B14F-4D97-AF65-F5344CB8AC3E}">
        <p14:creationId xmlns:p14="http://schemas.microsoft.com/office/powerpoint/2010/main" val="4038370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obile phones and bluetooth headphone isolated on white background">
            <a:extLst>
              <a:ext uri="{FF2B5EF4-FFF2-40B4-BE49-F238E27FC236}">
                <a16:creationId xmlns:a16="http://schemas.microsoft.com/office/drawing/2014/main" id="{3147FB7D-3795-4795-9801-F0C71E5ABDC5}"/>
              </a:ext>
            </a:extLst>
          </p:cNvPr>
          <p:cNvPicPr>
            <a:picLocks noGrp="1" noChangeAspect="1"/>
          </p:cNvPicPr>
          <p:nvPr>
            <p:ph sz="half" idx="1"/>
          </p:nvPr>
        </p:nvPicPr>
        <p:blipFill>
          <a:blip r:embed="rId3"/>
          <a:srcRect t="14306" b="11047"/>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F81A59A-99F6-2DFB-00CA-2DEE4F70578F}"/>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3100"/>
              <a:t>First Generation (1G) Cellular Networks</a:t>
            </a:r>
          </a:p>
        </p:txBody>
      </p:sp>
      <p:sp>
        <p:nvSpPr>
          <p:cNvPr id="4" name="Content Placeholder 3">
            <a:extLst>
              <a:ext uri="{FF2B5EF4-FFF2-40B4-BE49-F238E27FC236}">
                <a16:creationId xmlns:a16="http://schemas.microsoft.com/office/drawing/2014/main" id="{6355EF21-B2B7-5C57-DB18-701454CD93F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200" b="1"/>
              <a:t>Introduction to 1G Technology</a:t>
            </a:r>
          </a:p>
          <a:p>
            <a:pPr marL="0" lvl="1" indent="0">
              <a:lnSpc>
                <a:spcPct val="110000"/>
              </a:lnSpc>
              <a:buNone/>
            </a:pPr>
            <a:r>
              <a:rPr lang="en-US" sz="1200"/>
              <a:t>1G networks marked the beginning of cellular technology, enabling mobile communication through analog signals.</a:t>
            </a:r>
          </a:p>
          <a:p>
            <a:pPr marL="0" indent="0">
              <a:lnSpc>
                <a:spcPct val="110000"/>
              </a:lnSpc>
              <a:spcBef>
                <a:spcPts val="2500"/>
              </a:spcBef>
              <a:buNone/>
            </a:pPr>
            <a:r>
              <a:rPr lang="en-US" sz="1200" b="1"/>
              <a:t>Voice Transmission Quality</a:t>
            </a:r>
          </a:p>
          <a:p>
            <a:pPr marL="0" lvl="1" indent="0">
              <a:lnSpc>
                <a:spcPct val="110000"/>
              </a:lnSpc>
              <a:buNone/>
            </a:pPr>
            <a:r>
              <a:rPr lang="en-US" sz="1200"/>
              <a:t>The voice transmission quality in 1G networks was relatively low, with significant static and interference.</a:t>
            </a:r>
          </a:p>
          <a:p>
            <a:pPr marL="0" indent="0">
              <a:lnSpc>
                <a:spcPct val="110000"/>
              </a:lnSpc>
              <a:spcBef>
                <a:spcPts val="2500"/>
              </a:spcBef>
              <a:buNone/>
            </a:pPr>
            <a:r>
              <a:rPr lang="en-US" sz="1200" b="1"/>
              <a:t>Capacity and Coverage Limitations</a:t>
            </a:r>
          </a:p>
          <a:p>
            <a:pPr marL="0" lvl="1" indent="0">
              <a:lnSpc>
                <a:spcPct val="110000"/>
              </a:lnSpc>
              <a:buNone/>
            </a:pPr>
            <a:r>
              <a:rPr lang="en-US" sz="1200"/>
              <a:t>1G networks had limited capacity and coverage, restricting the number of simultaneous calls.</a:t>
            </a:r>
          </a:p>
        </p:txBody>
      </p:sp>
    </p:spTree>
    <p:extLst>
      <p:ext uri="{BB962C8B-B14F-4D97-AF65-F5344CB8AC3E}">
        <p14:creationId xmlns:p14="http://schemas.microsoft.com/office/powerpoint/2010/main" val="415874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hite phone on white.">
            <a:extLst>
              <a:ext uri="{FF2B5EF4-FFF2-40B4-BE49-F238E27FC236}">
                <a16:creationId xmlns:a16="http://schemas.microsoft.com/office/drawing/2014/main" id="{5E7F6A2B-9F34-4601-8ED8-98624D082703}"/>
              </a:ext>
            </a:extLst>
          </p:cNvPr>
          <p:cNvPicPr>
            <a:picLocks noGrp="1" noChangeAspect="1"/>
          </p:cNvPicPr>
          <p:nvPr>
            <p:ph sz="half" idx="1"/>
          </p:nvPr>
        </p:nvPicPr>
        <p:blipFill>
          <a:blip r:embed="rId3"/>
          <a:srcRect r="17504"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0B6680-15F3-C092-811E-993B909AA654}"/>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700"/>
              <a:t>The Legacy of Sony Ericsson</a:t>
            </a:r>
          </a:p>
        </p:txBody>
      </p:sp>
      <p:sp>
        <p:nvSpPr>
          <p:cNvPr id="4" name="Content Placeholder 3">
            <a:extLst>
              <a:ext uri="{FF2B5EF4-FFF2-40B4-BE49-F238E27FC236}">
                <a16:creationId xmlns:a16="http://schemas.microsoft.com/office/drawing/2014/main" id="{FA800D13-EF48-B728-9EA2-CF2703E9F29D}"/>
              </a:ext>
            </a:extLst>
          </p:cNvPr>
          <p:cNvSpPr>
            <a:spLocks noGrp="1"/>
          </p:cNvSpPr>
          <p:nvPr>
            <p:ph sz="half" idx="2"/>
          </p:nvPr>
        </p:nvSpPr>
        <p:spPr>
          <a:xfrm>
            <a:off x="5029200" y="2176036"/>
            <a:ext cx="6501810" cy="4121885"/>
          </a:xfrm>
        </p:spPr>
        <p:txBody>
          <a:bodyPr vert="horz" lIns="91440" tIns="45720" rIns="91440" bIns="45720" rtlCol="0">
            <a:normAutofit/>
          </a:bodyPr>
          <a:lstStyle/>
          <a:p>
            <a:r>
              <a:rPr lang="en-US"/>
              <a:t>Sony Ericsson was a joint venture founded in 2001 between Sony and Ericsson.</a:t>
            </a:r>
          </a:p>
          <a:p>
            <a:r>
              <a:rPr lang="en-US"/>
              <a:t>The brand was known for its innovative mobile phones and music integration.</a:t>
            </a:r>
          </a:p>
          <a:p>
            <a:r>
              <a:rPr lang="en-US"/>
              <a:t>Sony Ericsson popularized the Walkman and Cyber-shot phone lines.</a:t>
            </a:r>
          </a:p>
        </p:txBody>
      </p:sp>
    </p:spTree>
    <p:extLst>
      <p:ext uri="{BB962C8B-B14F-4D97-AF65-F5344CB8AC3E}">
        <p14:creationId xmlns:p14="http://schemas.microsoft.com/office/powerpoint/2010/main" val="293009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mmunication mast with satellite dishes">
            <a:extLst>
              <a:ext uri="{FF2B5EF4-FFF2-40B4-BE49-F238E27FC236}">
                <a16:creationId xmlns:a16="http://schemas.microsoft.com/office/drawing/2014/main" id="{0455FC87-3895-415C-9D00-6F564E387D21}"/>
              </a:ext>
            </a:extLst>
          </p:cNvPr>
          <p:cNvPicPr>
            <a:picLocks noGrp="1" noChangeAspect="1"/>
          </p:cNvPicPr>
          <p:nvPr>
            <p:ph sz="half" idx="1"/>
          </p:nvPr>
        </p:nvPicPr>
        <p:blipFill>
          <a:blip r:embed="rId3"/>
          <a:srcRect l="5625" r="-1"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E8667F3-CE54-26BE-0378-AFFB17C1358A}"/>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3100"/>
              <a:t>Key Milestones and Early Devices</a:t>
            </a:r>
          </a:p>
        </p:txBody>
      </p:sp>
      <p:sp>
        <p:nvSpPr>
          <p:cNvPr id="4" name="Content Placeholder 3">
            <a:extLst>
              <a:ext uri="{FF2B5EF4-FFF2-40B4-BE49-F238E27FC236}">
                <a16:creationId xmlns:a16="http://schemas.microsoft.com/office/drawing/2014/main" id="{65757F93-9E69-527F-806C-9BCB1F9500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000" b="1"/>
              <a:t>Motorola DynaTAC Launch</a:t>
            </a:r>
          </a:p>
          <a:p>
            <a:pPr marL="0" lvl="1" indent="0">
              <a:lnSpc>
                <a:spcPct val="110000"/>
              </a:lnSpc>
              <a:buNone/>
            </a:pPr>
            <a:r>
              <a:rPr lang="en-US" sz="1000"/>
              <a:t>The Motorola DynaTAC was the first commercially available mobile phone, marking a revolutionary step in mobile communication.</a:t>
            </a:r>
          </a:p>
          <a:p>
            <a:pPr marL="0" indent="0">
              <a:lnSpc>
                <a:spcPct val="110000"/>
              </a:lnSpc>
              <a:spcBef>
                <a:spcPts val="2500"/>
              </a:spcBef>
              <a:buNone/>
            </a:pPr>
            <a:r>
              <a:rPr lang="en-US" sz="1000" b="1"/>
              <a:t>First Cellular Networks</a:t>
            </a:r>
          </a:p>
          <a:p>
            <a:pPr marL="0" lvl="1" indent="0">
              <a:lnSpc>
                <a:spcPct val="110000"/>
              </a:lnSpc>
              <a:buNone/>
            </a:pPr>
            <a:r>
              <a:rPr lang="en-US" sz="1000"/>
              <a:t>The establishment of the first cellular networks was a significant milestone that enabled mobile communication on a large scale.</a:t>
            </a:r>
          </a:p>
          <a:p>
            <a:pPr marL="0" indent="0">
              <a:lnSpc>
                <a:spcPct val="110000"/>
              </a:lnSpc>
              <a:spcBef>
                <a:spcPts val="2500"/>
              </a:spcBef>
              <a:buNone/>
            </a:pPr>
            <a:r>
              <a:rPr lang="en-US" sz="1000" b="1"/>
              <a:t>Advancements in Mobile Technology</a:t>
            </a:r>
          </a:p>
          <a:p>
            <a:pPr marL="0" lvl="1" indent="0">
              <a:lnSpc>
                <a:spcPct val="110000"/>
              </a:lnSpc>
              <a:buNone/>
            </a:pPr>
            <a:r>
              <a:rPr lang="en-US" sz="1000"/>
              <a:t>These milestones laid the groundwork for the rapid advancements in mobile technology that followed in the coming decades.</a:t>
            </a:r>
          </a:p>
        </p:txBody>
      </p:sp>
    </p:spTree>
    <p:extLst>
      <p:ext uri="{BB962C8B-B14F-4D97-AF65-F5344CB8AC3E}">
        <p14:creationId xmlns:p14="http://schemas.microsoft.com/office/powerpoint/2010/main" val="318114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A7CEFD96-4955-0BC0-0B6F-819D249B99F1}"/>
              </a:ext>
            </a:extLst>
          </p:cNvPr>
          <p:cNvSpPr>
            <a:spLocks noGrp="1"/>
          </p:cNvSpPr>
          <p:nvPr>
            <p:ph type="ctrTitle"/>
          </p:nvPr>
        </p:nvSpPr>
        <p:spPr>
          <a:xfrm>
            <a:off x="559219" y="1115844"/>
            <a:ext cx="7680960" cy="4631911"/>
          </a:xfrm>
        </p:spPr>
        <p:txBody>
          <a:bodyPr anchor="b">
            <a:normAutofit/>
          </a:bodyPr>
          <a:lstStyle/>
          <a:p>
            <a:r>
              <a:rPr lang="en-US" sz="6500"/>
              <a:t>Transition to Smart Devices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826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5G wifi technology digital concept">
            <a:extLst>
              <a:ext uri="{FF2B5EF4-FFF2-40B4-BE49-F238E27FC236}">
                <a16:creationId xmlns:a16="http://schemas.microsoft.com/office/drawing/2014/main" id="{C5442FC5-4C09-48E8-90B7-9C76739F0107}"/>
              </a:ext>
            </a:extLst>
          </p:cNvPr>
          <p:cNvPicPr>
            <a:picLocks noGrp="1" noChangeAspect="1"/>
          </p:cNvPicPr>
          <p:nvPr>
            <p:ph sz="half" idx="1"/>
          </p:nvPr>
        </p:nvPicPr>
        <p:blipFill>
          <a:blip r:embed="rId3"/>
          <a:srcRect l="8578" r="14366"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F976AF2-6A06-BF98-55E7-660B2B680C2A}"/>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dirty="0"/>
              <a:t>Development of 2G and 3G Networks</a:t>
            </a:r>
          </a:p>
        </p:txBody>
      </p:sp>
      <p:sp>
        <p:nvSpPr>
          <p:cNvPr id="4" name="Content Placeholder 3">
            <a:extLst>
              <a:ext uri="{FF2B5EF4-FFF2-40B4-BE49-F238E27FC236}">
                <a16:creationId xmlns:a16="http://schemas.microsoft.com/office/drawing/2014/main" id="{D892F267-4FAF-1ED9-520D-EC27668EB1C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400" b="1"/>
              <a:t>2G Networks Introduction</a:t>
            </a:r>
          </a:p>
          <a:p>
            <a:pPr marL="0" lvl="1" indent="0">
              <a:lnSpc>
                <a:spcPct val="110000"/>
              </a:lnSpc>
              <a:buNone/>
            </a:pPr>
            <a:r>
              <a:rPr lang="en-US" sz="1400"/>
              <a:t>The launch of 2G networks marked the shift to digital communication, enhancing call quality and enabling text messaging.</a:t>
            </a:r>
          </a:p>
          <a:p>
            <a:pPr marL="0" indent="0">
              <a:lnSpc>
                <a:spcPct val="110000"/>
              </a:lnSpc>
              <a:spcBef>
                <a:spcPts val="2500"/>
              </a:spcBef>
              <a:buNone/>
            </a:pPr>
            <a:r>
              <a:rPr lang="en-US" sz="1400" b="1"/>
              <a:t>Advancements in 3G</a:t>
            </a:r>
          </a:p>
          <a:p>
            <a:pPr marL="0" lvl="1" indent="0">
              <a:lnSpc>
                <a:spcPct val="110000"/>
              </a:lnSpc>
              <a:buNone/>
            </a:pPr>
            <a:r>
              <a:rPr lang="en-US" sz="1400"/>
              <a:t>3G networks revolutionized mobile internet access, providing faster data transmission and enabling better online experiences.</a:t>
            </a:r>
          </a:p>
        </p:txBody>
      </p:sp>
    </p:spTree>
    <p:extLst>
      <p:ext uri="{BB962C8B-B14F-4D97-AF65-F5344CB8AC3E}">
        <p14:creationId xmlns:p14="http://schemas.microsoft.com/office/powerpoint/2010/main" val="1990061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2132</Words>
  <Application>Microsoft Office PowerPoint</Application>
  <PresentationFormat>Widescreen</PresentationFormat>
  <Paragraphs>185</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Bierstadt</vt:lpstr>
      <vt:lpstr>Grandview Display</vt:lpstr>
      <vt:lpstr>Poppins</vt:lpstr>
      <vt:lpstr>DashVTI</vt:lpstr>
      <vt:lpstr>The Evolution of Smartphones: From Early Beginnings to Modern Innovations</vt:lpstr>
      <vt:lpstr>Agenda Items</vt:lpstr>
      <vt:lpstr>The Early Days of Mobile Communication</vt:lpstr>
      <vt:lpstr>Introduction of Mobile Phones</vt:lpstr>
      <vt:lpstr>First Generation (1G) Cellular Networks</vt:lpstr>
      <vt:lpstr>The Legacy of Sony Ericsson</vt:lpstr>
      <vt:lpstr>Key Milestones and Early Devices</vt:lpstr>
      <vt:lpstr>Transition to Smart Devices</vt:lpstr>
      <vt:lpstr>Development of 2G and 3G Networks</vt:lpstr>
      <vt:lpstr>Introduction of PDAs and Early Smart Devices</vt:lpstr>
      <vt:lpstr>Key Players and Pioneering Models</vt:lpstr>
      <vt:lpstr>Evolution of Phone Displays</vt:lpstr>
      <vt:lpstr>Early Monochrome and LCD Displays</vt:lpstr>
      <vt:lpstr>Introduction of Color Screens and Touch Technology</vt:lpstr>
      <vt:lpstr>Advancements in Display Quality: Retina, OLED, and AMOLED</vt:lpstr>
      <vt:lpstr>Future Trends in Phone Display Technology</vt:lpstr>
      <vt:lpstr>Impact on Society and Daily Life</vt:lpstr>
      <vt:lpstr>Changes in Communication and Social Interaction</vt:lpstr>
      <vt:lpstr>Influence on Business and Industry</vt:lpstr>
      <vt:lpstr>Cultural and Societal Shifts</vt:lpstr>
      <vt:lpstr>Future Trends and Innovations</vt:lpstr>
      <vt:lpstr>Emergence of 5G and Beyond</vt:lpstr>
      <vt:lpstr>Advancements in AI and Machine Learning</vt:lpstr>
      <vt:lpstr>Potential Future Developments and Challenges</vt:lpstr>
      <vt:lpstr>Conclusion</vt:lpstr>
      <vt:lpstr>Udemy.com/course/powerpoint-copilot/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1</cp:revision>
  <dcterms:created xsi:type="dcterms:W3CDTF">2025-02-12T07:34:43Z</dcterms:created>
  <dcterms:modified xsi:type="dcterms:W3CDTF">2025-02-12T07:44:25Z</dcterms:modified>
</cp:coreProperties>
</file>